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20116800" cy="15087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533"/>
    <a:srgbClr val="1F812C"/>
    <a:srgbClr val="AE3AA1"/>
    <a:srgbClr val="FF99FF"/>
    <a:srgbClr val="00FFFF"/>
    <a:srgbClr val="66FF66"/>
    <a:srgbClr val="7C1616"/>
    <a:srgbClr val="B85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5065" autoAdjust="0"/>
  </p:normalViewPr>
  <p:slideViewPr>
    <p:cSldViewPr snapToGrid="0">
      <p:cViewPr varScale="1">
        <p:scale>
          <a:sx n="53" d="100"/>
          <a:sy n="53" d="100"/>
        </p:scale>
        <p:origin x="11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atziri\Documents\Sequencing\NCBI\BioSample%20Metadata\Box%20Water%20Isolates%202023%20meta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9525"/>
          </c:spPr>
          <c:dPt>
            <c:idx val="0"/>
            <c:bubble3D val="0"/>
            <c:spPr>
              <a:solidFill>
                <a:schemeClr val="accent4">
                  <a:lumMod val="40000"/>
                  <a:lumOff val="60000"/>
                </a:schemeClr>
              </a:solidFill>
              <a:ln w="9525">
                <a:solidFill>
                  <a:schemeClr val="lt1"/>
                </a:solidFill>
              </a:ln>
              <a:effectLst/>
            </c:spPr>
            <c:extLst>
              <c:ext xmlns:c16="http://schemas.microsoft.com/office/drawing/2014/chart" uri="{C3380CC4-5D6E-409C-BE32-E72D297353CC}">
                <c16:uniqueId val="{00000001-7806-4795-BFCA-325A1AE26193}"/>
              </c:ext>
            </c:extLst>
          </c:dPt>
          <c:dPt>
            <c:idx val="1"/>
            <c:bubble3D val="0"/>
            <c:spPr>
              <a:solidFill>
                <a:schemeClr val="accent2">
                  <a:lumMod val="60000"/>
                  <a:lumOff val="40000"/>
                </a:schemeClr>
              </a:solidFill>
              <a:ln w="9525">
                <a:solidFill>
                  <a:schemeClr val="lt1"/>
                </a:solidFill>
              </a:ln>
              <a:effectLst/>
            </c:spPr>
            <c:extLst>
              <c:ext xmlns:c16="http://schemas.microsoft.com/office/drawing/2014/chart" uri="{C3380CC4-5D6E-409C-BE32-E72D297353CC}">
                <c16:uniqueId val="{00000003-7806-4795-BFCA-325A1AE26193}"/>
              </c:ext>
            </c:extLst>
          </c:dPt>
          <c:dPt>
            <c:idx val="2"/>
            <c:bubble3D val="0"/>
            <c:spPr>
              <a:solidFill>
                <a:schemeClr val="accent3">
                  <a:lumMod val="40000"/>
                  <a:lumOff val="60000"/>
                </a:schemeClr>
              </a:solidFill>
              <a:ln w="9525">
                <a:solidFill>
                  <a:schemeClr val="lt1"/>
                </a:solidFill>
              </a:ln>
              <a:effectLst/>
            </c:spPr>
            <c:extLst>
              <c:ext xmlns:c16="http://schemas.microsoft.com/office/drawing/2014/chart" uri="{C3380CC4-5D6E-409C-BE32-E72D297353CC}">
                <c16:uniqueId val="{00000005-7806-4795-BFCA-325A1AE26193}"/>
              </c:ext>
            </c:extLst>
          </c:dPt>
          <c:dPt>
            <c:idx val="3"/>
            <c:bubble3D val="0"/>
            <c:spPr>
              <a:solidFill>
                <a:schemeClr val="accent2">
                  <a:lumMod val="75000"/>
                </a:schemeClr>
              </a:solidFill>
              <a:ln w="9525">
                <a:solidFill>
                  <a:schemeClr val="lt1"/>
                </a:solidFill>
              </a:ln>
              <a:effectLst/>
            </c:spPr>
            <c:extLst>
              <c:ext xmlns:c16="http://schemas.microsoft.com/office/drawing/2014/chart" uri="{C3380CC4-5D6E-409C-BE32-E72D297353CC}">
                <c16:uniqueId val="{00000007-7806-4795-BFCA-325A1AE26193}"/>
              </c:ext>
            </c:extLst>
          </c:dPt>
          <c:dPt>
            <c:idx val="4"/>
            <c:bubble3D val="0"/>
            <c:spPr>
              <a:solidFill>
                <a:srgbClr val="002060"/>
              </a:solidFill>
              <a:ln w="9525">
                <a:solidFill>
                  <a:schemeClr val="lt1"/>
                </a:solidFill>
              </a:ln>
              <a:effectLst/>
            </c:spPr>
            <c:extLst>
              <c:ext xmlns:c16="http://schemas.microsoft.com/office/drawing/2014/chart" uri="{C3380CC4-5D6E-409C-BE32-E72D297353CC}">
                <c16:uniqueId val="{00000009-7806-4795-BFCA-325A1AE26193}"/>
              </c:ext>
            </c:extLst>
          </c:dPt>
          <c:dPt>
            <c:idx val="5"/>
            <c:bubble3D val="0"/>
            <c:spPr>
              <a:solidFill>
                <a:srgbClr val="FF99FF"/>
              </a:solidFill>
              <a:ln w="9525">
                <a:solidFill>
                  <a:schemeClr val="lt1"/>
                </a:solidFill>
              </a:ln>
              <a:effectLst/>
            </c:spPr>
            <c:extLst>
              <c:ext xmlns:c16="http://schemas.microsoft.com/office/drawing/2014/chart" uri="{C3380CC4-5D6E-409C-BE32-E72D297353CC}">
                <c16:uniqueId val="{0000000B-7806-4795-BFCA-325A1AE26193}"/>
              </c:ext>
            </c:extLst>
          </c:dPt>
          <c:dPt>
            <c:idx val="6"/>
            <c:bubble3D val="0"/>
            <c:spPr>
              <a:solidFill>
                <a:srgbClr val="00B0F0"/>
              </a:solidFill>
              <a:ln w="9525">
                <a:solidFill>
                  <a:schemeClr val="lt1"/>
                </a:solidFill>
              </a:ln>
              <a:effectLst/>
            </c:spPr>
            <c:extLst>
              <c:ext xmlns:c16="http://schemas.microsoft.com/office/drawing/2014/chart" uri="{C3380CC4-5D6E-409C-BE32-E72D297353CC}">
                <c16:uniqueId val="{0000000D-7806-4795-BFCA-325A1AE26193}"/>
              </c:ext>
            </c:extLst>
          </c:dPt>
          <c:dPt>
            <c:idx val="7"/>
            <c:bubble3D val="0"/>
            <c:spPr>
              <a:solidFill>
                <a:srgbClr val="7030A0"/>
              </a:solidFill>
              <a:ln w="9525">
                <a:solidFill>
                  <a:schemeClr val="lt1"/>
                </a:solidFill>
              </a:ln>
              <a:effectLst/>
            </c:spPr>
            <c:extLst>
              <c:ext xmlns:c16="http://schemas.microsoft.com/office/drawing/2014/chart" uri="{C3380CC4-5D6E-409C-BE32-E72D297353CC}">
                <c16:uniqueId val="{0000000F-7806-4795-BFCA-325A1AE26193}"/>
              </c:ext>
            </c:extLst>
          </c:dPt>
          <c:dPt>
            <c:idx val="8"/>
            <c:bubble3D val="0"/>
            <c:spPr>
              <a:solidFill>
                <a:srgbClr val="239533"/>
              </a:solidFill>
              <a:ln w="9525">
                <a:solidFill>
                  <a:schemeClr val="lt1"/>
                </a:solidFill>
              </a:ln>
              <a:effectLst/>
            </c:spPr>
            <c:extLst>
              <c:ext xmlns:c16="http://schemas.microsoft.com/office/drawing/2014/chart" uri="{C3380CC4-5D6E-409C-BE32-E72D297353CC}">
                <c16:uniqueId val="{00000011-7806-4795-BFCA-325A1AE26193}"/>
              </c:ext>
            </c:extLst>
          </c:dPt>
          <c:dPt>
            <c:idx val="9"/>
            <c:bubble3D val="0"/>
            <c:spPr>
              <a:solidFill>
                <a:srgbClr val="FFC000"/>
              </a:solidFill>
              <a:ln w="9525">
                <a:solidFill>
                  <a:schemeClr val="lt1"/>
                </a:solidFill>
              </a:ln>
              <a:effectLst/>
            </c:spPr>
            <c:extLst>
              <c:ext xmlns:c16="http://schemas.microsoft.com/office/drawing/2014/chart" uri="{C3380CC4-5D6E-409C-BE32-E72D297353CC}">
                <c16:uniqueId val="{00000013-7806-4795-BFCA-325A1AE26193}"/>
              </c:ext>
            </c:extLst>
          </c:dPt>
          <c:dPt>
            <c:idx val="10"/>
            <c:bubble3D val="0"/>
            <c:spPr>
              <a:solidFill>
                <a:srgbClr val="AE3AA1"/>
              </a:solidFill>
              <a:ln w="9525">
                <a:solidFill>
                  <a:schemeClr val="lt1"/>
                </a:solidFill>
              </a:ln>
              <a:effectLst/>
            </c:spPr>
            <c:extLst>
              <c:ext xmlns:c16="http://schemas.microsoft.com/office/drawing/2014/chart" uri="{C3380CC4-5D6E-409C-BE32-E72D297353CC}">
                <c16:uniqueId val="{00000015-7806-4795-BFCA-325A1AE26193}"/>
              </c:ext>
            </c:extLst>
          </c:dPt>
          <c:dPt>
            <c:idx val="11"/>
            <c:bubble3D val="0"/>
            <c:spPr>
              <a:solidFill>
                <a:schemeClr val="accent5">
                  <a:lumMod val="20000"/>
                  <a:lumOff val="80000"/>
                </a:schemeClr>
              </a:solidFill>
              <a:ln w="9525">
                <a:solidFill>
                  <a:schemeClr val="lt1"/>
                </a:solidFill>
              </a:ln>
              <a:effectLst/>
            </c:spPr>
            <c:extLst>
              <c:ext xmlns:c16="http://schemas.microsoft.com/office/drawing/2014/chart" uri="{C3380CC4-5D6E-409C-BE32-E72D297353CC}">
                <c16:uniqueId val="{00000017-7806-4795-BFCA-325A1AE26193}"/>
              </c:ext>
            </c:extLst>
          </c:dPt>
          <c:dPt>
            <c:idx val="12"/>
            <c:bubble3D val="0"/>
            <c:spPr>
              <a:solidFill>
                <a:srgbClr val="00FFFF"/>
              </a:solidFill>
              <a:ln w="9525">
                <a:solidFill>
                  <a:schemeClr val="lt1"/>
                </a:solidFill>
              </a:ln>
              <a:effectLst/>
            </c:spPr>
            <c:extLst>
              <c:ext xmlns:c16="http://schemas.microsoft.com/office/drawing/2014/chart" uri="{C3380CC4-5D6E-409C-BE32-E72D297353CC}">
                <c16:uniqueId val="{00000019-7806-4795-BFCA-325A1AE26193}"/>
              </c:ext>
            </c:extLst>
          </c:dPt>
          <c:cat>
            <c:strRef>
              <c:f>Sheet3!$C$2:$C$14</c:f>
              <c:strCache>
                <c:ptCount val="13"/>
                <c:pt idx="0">
                  <c:v>Newport</c:v>
                </c:pt>
                <c:pt idx="1">
                  <c:v>Muenchen</c:v>
                </c:pt>
                <c:pt idx="2">
                  <c:v>Javiana</c:v>
                </c:pt>
                <c:pt idx="3">
                  <c:v>Idikan</c:v>
                </c:pt>
                <c:pt idx="4">
                  <c:v>Rubislaw</c:v>
                </c:pt>
                <c:pt idx="5">
                  <c:v>Norwich</c:v>
                </c:pt>
                <c:pt idx="6">
                  <c:v>Oranienburg</c:v>
                </c:pt>
                <c:pt idx="7">
                  <c:v>Pomona</c:v>
                </c:pt>
                <c:pt idx="8">
                  <c:v>Montevideo</c:v>
                </c:pt>
                <c:pt idx="9">
                  <c:v>Tucson</c:v>
                </c:pt>
                <c:pt idx="10">
                  <c:v>Newmexico</c:v>
                </c:pt>
                <c:pt idx="11">
                  <c:v>Poona</c:v>
                </c:pt>
                <c:pt idx="12">
                  <c:v>Panama</c:v>
                </c:pt>
              </c:strCache>
            </c:strRef>
          </c:cat>
          <c:val>
            <c:numRef>
              <c:f>Sheet3!$D$2:$D$14</c:f>
              <c:numCache>
                <c:formatCode>General</c:formatCode>
                <c:ptCount val="13"/>
                <c:pt idx="0">
                  <c:v>11</c:v>
                </c:pt>
                <c:pt idx="1">
                  <c:v>9</c:v>
                </c:pt>
                <c:pt idx="2">
                  <c:v>4</c:v>
                </c:pt>
                <c:pt idx="3">
                  <c:v>4</c:v>
                </c:pt>
                <c:pt idx="4">
                  <c:v>3</c:v>
                </c:pt>
                <c:pt idx="5">
                  <c:v>2</c:v>
                </c:pt>
                <c:pt idx="6">
                  <c:v>2</c:v>
                </c:pt>
                <c:pt idx="7">
                  <c:v>2</c:v>
                </c:pt>
                <c:pt idx="8">
                  <c:v>1</c:v>
                </c:pt>
                <c:pt idx="9">
                  <c:v>1</c:v>
                </c:pt>
                <c:pt idx="10">
                  <c:v>1</c:v>
                </c:pt>
                <c:pt idx="11">
                  <c:v>1</c:v>
                </c:pt>
                <c:pt idx="12">
                  <c:v>1</c:v>
                </c:pt>
              </c:numCache>
            </c:numRef>
          </c:val>
          <c:extLst>
            <c:ext xmlns:c16="http://schemas.microsoft.com/office/drawing/2014/chart" uri="{C3380CC4-5D6E-409C-BE32-E72D297353CC}">
              <c16:uniqueId val="{0000001A-7806-4795-BFCA-325A1AE26193}"/>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ayout>
        <c:manualLayout>
          <c:xMode val="edge"/>
          <c:yMode val="edge"/>
          <c:x val="0.75140241807130526"/>
          <c:y val="5.1706544312698478E-2"/>
          <c:w val="0.22744681358956295"/>
          <c:h val="0.92315190459904617"/>
        </c:manualLayout>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2469199"/>
            <a:ext cx="17099280" cy="5252720"/>
          </a:xfrm>
        </p:spPr>
        <p:txBody>
          <a:bodyPr anchor="b"/>
          <a:lstStyle>
            <a:lvl1pPr algn="ctr">
              <a:defRPr sz="13200"/>
            </a:lvl1pPr>
          </a:lstStyle>
          <a:p>
            <a:r>
              <a:rPr lang="en-US"/>
              <a:t>Click to edit Master title style</a:t>
            </a:r>
            <a:endParaRPr lang="en-US" dirty="0"/>
          </a:p>
        </p:txBody>
      </p:sp>
      <p:sp>
        <p:nvSpPr>
          <p:cNvPr id="3" name="Subtitle 2"/>
          <p:cNvSpPr>
            <a:spLocks noGrp="1"/>
          </p:cNvSpPr>
          <p:nvPr>
            <p:ph type="subTitle" idx="1"/>
          </p:nvPr>
        </p:nvSpPr>
        <p:spPr>
          <a:xfrm>
            <a:off x="2514600" y="7924484"/>
            <a:ext cx="15087600" cy="3642676"/>
          </a:xfrm>
        </p:spPr>
        <p:txBody>
          <a:bodyPr/>
          <a:lstStyle>
            <a:lvl1pPr marL="0" indent="0" algn="ctr">
              <a:buNone/>
              <a:defRPr sz="5280"/>
            </a:lvl1pPr>
            <a:lvl2pPr marL="1005840" indent="0" algn="ctr">
              <a:buNone/>
              <a:defRPr sz="4400"/>
            </a:lvl2pPr>
            <a:lvl3pPr marL="2011680" indent="0" algn="ctr">
              <a:buNone/>
              <a:defRPr sz="3960"/>
            </a:lvl3pPr>
            <a:lvl4pPr marL="3017520" indent="0" algn="ctr">
              <a:buNone/>
              <a:defRPr sz="3520"/>
            </a:lvl4pPr>
            <a:lvl5pPr marL="4023360" indent="0" algn="ctr">
              <a:buNone/>
              <a:defRPr sz="3520"/>
            </a:lvl5pPr>
            <a:lvl6pPr marL="5029200" indent="0" algn="ctr">
              <a:buNone/>
              <a:defRPr sz="3520"/>
            </a:lvl6pPr>
            <a:lvl7pPr marL="6035040" indent="0" algn="ctr">
              <a:buNone/>
              <a:defRPr sz="3520"/>
            </a:lvl7pPr>
            <a:lvl8pPr marL="7040880" indent="0" algn="ctr">
              <a:buNone/>
              <a:defRPr sz="3520"/>
            </a:lvl8pPr>
            <a:lvl9pPr marL="8046720" indent="0" algn="ctr">
              <a:buNone/>
              <a:defRPr sz="35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869B7-7E71-4B30-B4B0-5D837AF2B7E5}"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74242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69B7-7E71-4B30-B4B0-5D837AF2B7E5}"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243221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96086" y="803275"/>
            <a:ext cx="4337685" cy="127860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3031" y="803275"/>
            <a:ext cx="12761595" cy="127860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69B7-7E71-4B30-B4B0-5D837AF2B7E5}"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345194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69B7-7E71-4B30-B4B0-5D837AF2B7E5}"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414946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4" y="3761427"/>
            <a:ext cx="17350740" cy="6276021"/>
          </a:xfrm>
        </p:spPr>
        <p:txBody>
          <a:bodyPr anchor="b"/>
          <a:lstStyle>
            <a:lvl1pPr>
              <a:defRPr sz="13200"/>
            </a:lvl1pPr>
          </a:lstStyle>
          <a:p>
            <a:r>
              <a:rPr lang="en-US"/>
              <a:t>Click to edit Master title style</a:t>
            </a:r>
            <a:endParaRPr lang="en-US" dirty="0"/>
          </a:p>
        </p:txBody>
      </p:sp>
      <p:sp>
        <p:nvSpPr>
          <p:cNvPr id="3" name="Text Placeholder 2"/>
          <p:cNvSpPr>
            <a:spLocks noGrp="1"/>
          </p:cNvSpPr>
          <p:nvPr>
            <p:ph type="body" idx="1"/>
          </p:nvPr>
        </p:nvSpPr>
        <p:spPr>
          <a:xfrm>
            <a:off x="1372554" y="10096822"/>
            <a:ext cx="17350740" cy="3300411"/>
          </a:xfrm>
        </p:spPr>
        <p:txBody>
          <a:bodyPr/>
          <a:lstStyle>
            <a:lvl1pPr marL="0" indent="0">
              <a:buNone/>
              <a:defRPr sz="5280">
                <a:solidFill>
                  <a:schemeClr val="tx1">
                    <a:tint val="82000"/>
                  </a:schemeClr>
                </a:solidFill>
              </a:defRPr>
            </a:lvl1pPr>
            <a:lvl2pPr marL="1005840" indent="0">
              <a:buNone/>
              <a:defRPr sz="4400">
                <a:solidFill>
                  <a:schemeClr val="tx1">
                    <a:tint val="82000"/>
                  </a:schemeClr>
                </a:solidFill>
              </a:defRPr>
            </a:lvl2pPr>
            <a:lvl3pPr marL="2011680" indent="0">
              <a:buNone/>
              <a:defRPr sz="3960">
                <a:solidFill>
                  <a:schemeClr val="tx1">
                    <a:tint val="82000"/>
                  </a:schemeClr>
                </a:solidFill>
              </a:defRPr>
            </a:lvl3pPr>
            <a:lvl4pPr marL="3017520" indent="0">
              <a:buNone/>
              <a:defRPr sz="3520">
                <a:solidFill>
                  <a:schemeClr val="tx1">
                    <a:tint val="82000"/>
                  </a:schemeClr>
                </a:solidFill>
              </a:defRPr>
            </a:lvl4pPr>
            <a:lvl5pPr marL="4023360" indent="0">
              <a:buNone/>
              <a:defRPr sz="3520">
                <a:solidFill>
                  <a:schemeClr val="tx1">
                    <a:tint val="82000"/>
                  </a:schemeClr>
                </a:solidFill>
              </a:defRPr>
            </a:lvl5pPr>
            <a:lvl6pPr marL="5029200" indent="0">
              <a:buNone/>
              <a:defRPr sz="3520">
                <a:solidFill>
                  <a:schemeClr val="tx1">
                    <a:tint val="82000"/>
                  </a:schemeClr>
                </a:solidFill>
              </a:defRPr>
            </a:lvl6pPr>
            <a:lvl7pPr marL="6035040" indent="0">
              <a:buNone/>
              <a:defRPr sz="3520">
                <a:solidFill>
                  <a:schemeClr val="tx1">
                    <a:tint val="82000"/>
                  </a:schemeClr>
                </a:solidFill>
              </a:defRPr>
            </a:lvl7pPr>
            <a:lvl8pPr marL="7040880" indent="0">
              <a:buNone/>
              <a:defRPr sz="3520">
                <a:solidFill>
                  <a:schemeClr val="tx1">
                    <a:tint val="82000"/>
                  </a:schemeClr>
                </a:solidFill>
              </a:defRPr>
            </a:lvl8pPr>
            <a:lvl9pPr marL="8046720" indent="0">
              <a:buNone/>
              <a:defRPr sz="35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69B7-7E71-4B30-B4B0-5D837AF2B7E5}"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18024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3030" y="4016375"/>
            <a:ext cx="8549640" cy="9572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4016375"/>
            <a:ext cx="8549640" cy="9572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869B7-7E71-4B30-B4B0-5D837AF2B7E5}"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347150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650" y="803278"/>
            <a:ext cx="17350740" cy="2916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5652" y="3698559"/>
            <a:ext cx="8510348" cy="1812606"/>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en-US"/>
              <a:t>Click to edit Master text styles</a:t>
            </a:r>
          </a:p>
        </p:txBody>
      </p:sp>
      <p:sp>
        <p:nvSpPr>
          <p:cNvPr id="4" name="Content Placeholder 3"/>
          <p:cNvSpPr>
            <a:spLocks noGrp="1"/>
          </p:cNvSpPr>
          <p:nvPr>
            <p:ph sz="half" idx="2"/>
          </p:nvPr>
        </p:nvSpPr>
        <p:spPr>
          <a:xfrm>
            <a:off x="1385652" y="5511165"/>
            <a:ext cx="8510348" cy="8106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84131" y="3698559"/>
            <a:ext cx="8552260" cy="1812606"/>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en-US"/>
              <a:t>Click to edit Master text styles</a:t>
            </a:r>
          </a:p>
        </p:txBody>
      </p:sp>
      <p:sp>
        <p:nvSpPr>
          <p:cNvPr id="6" name="Content Placeholder 5"/>
          <p:cNvSpPr>
            <a:spLocks noGrp="1"/>
          </p:cNvSpPr>
          <p:nvPr>
            <p:ph sz="quarter" idx="4"/>
          </p:nvPr>
        </p:nvSpPr>
        <p:spPr>
          <a:xfrm>
            <a:off x="10184131" y="5511165"/>
            <a:ext cx="8552260" cy="8106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869B7-7E71-4B30-B4B0-5D837AF2B7E5}"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33764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869B7-7E71-4B30-B4B0-5D837AF2B7E5}"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7867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869B7-7E71-4B30-B4B0-5D837AF2B7E5}"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63387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650" y="1005840"/>
            <a:ext cx="6488192" cy="3520440"/>
          </a:xfrm>
        </p:spPr>
        <p:txBody>
          <a:bodyPr anchor="b"/>
          <a:lstStyle>
            <a:lvl1pPr>
              <a:defRPr sz="7040"/>
            </a:lvl1pPr>
          </a:lstStyle>
          <a:p>
            <a:r>
              <a:rPr lang="en-US"/>
              <a:t>Click to edit Master title style</a:t>
            </a:r>
            <a:endParaRPr lang="en-US" dirty="0"/>
          </a:p>
        </p:txBody>
      </p:sp>
      <p:sp>
        <p:nvSpPr>
          <p:cNvPr id="3" name="Content Placeholder 2"/>
          <p:cNvSpPr>
            <a:spLocks noGrp="1"/>
          </p:cNvSpPr>
          <p:nvPr>
            <p:ph idx="1"/>
          </p:nvPr>
        </p:nvSpPr>
        <p:spPr>
          <a:xfrm>
            <a:off x="8552260" y="2172338"/>
            <a:ext cx="10184130" cy="10721975"/>
          </a:xfrm>
        </p:spPr>
        <p:txBody>
          <a:bodyPr/>
          <a:lstStyle>
            <a:lvl1pPr>
              <a:defRPr sz="7040"/>
            </a:lvl1pPr>
            <a:lvl2pPr>
              <a:defRPr sz="6160"/>
            </a:lvl2pPr>
            <a:lvl3pPr>
              <a:defRPr sz="528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5650" y="4526280"/>
            <a:ext cx="6488192" cy="8385494"/>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en-US"/>
              <a:t>Click to edit Master text styles</a:t>
            </a:r>
          </a:p>
        </p:txBody>
      </p:sp>
      <p:sp>
        <p:nvSpPr>
          <p:cNvPr id="5" name="Date Placeholder 4"/>
          <p:cNvSpPr>
            <a:spLocks noGrp="1"/>
          </p:cNvSpPr>
          <p:nvPr>
            <p:ph type="dt" sz="half" idx="10"/>
          </p:nvPr>
        </p:nvSpPr>
        <p:spPr/>
        <p:txBody>
          <a:bodyPr/>
          <a:lstStyle/>
          <a:p>
            <a:fld id="{CEF869B7-7E71-4B30-B4B0-5D837AF2B7E5}"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175738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650" y="1005840"/>
            <a:ext cx="6488192" cy="3520440"/>
          </a:xfrm>
        </p:spPr>
        <p:txBody>
          <a:bodyPr anchor="b"/>
          <a:lstStyle>
            <a:lvl1pPr>
              <a:defRPr sz="704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52260" y="2172338"/>
            <a:ext cx="10184130" cy="10721975"/>
          </a:xfrm>
        </p:spPr>
        <p:txBody>
          <a:bodyPr anchor="t"/>
          <a:lstStyle>
            <a:lvl1pPr marL="0" indent="0">
              <a:buNone/>
              <a:defRPr sz="7040"/>
            </a:lvl1pPr>
            <a:lvl2pPr marL="1005840" indent="0">
              <a:buNone/>
              <a:defRPr sz="6160"/>
            </a:lvl2pPr>
            <a:lvl3pPr marL="2011680" indent="0">
              <a:buNone/>
              <a:defRPr sz="5280"/>
            </a:lvl3pPr>
            <a:lvl4pPr marL="3017520" indent="0">
              <a:buNone/>
              <a:defRPr sz="4400"/>
            </a:lvl4pPr>
            <a:lvl5pPr marL="4023360" indent="0">
              <a:buNone/>
              <a:defRPr sz="4400"/>
            </a:lvl5pPr>
            <a:lvl6pPr marL="5029200" indent="0">
              <a:buNone/>
              <a:defRPr sz="4400"/>
            </a:lvl6pPr>
            <a:lvl7pPr marL="6035040" indent="0">
              <a:buNone/>
              <a:defRPr sz="4400"/>
            </a:lvl7pPr>
            <a:lvl8pPr marL="7040880" indent="0">
              <a:buNone/>
              <a:defRPr sz="4400"/>
            </a:lvl8pPr>
            <a:lvl9pPr marL="8046720" indent="0">
              <a:buNone/>
              <a:defRPr sz="4400"/>
            </a:lvl9pPr>
          </a:lstStyle>
          <a:p>
            <a:r>
              <a:rPr lang="en-US"/>
              <a:t>Click icon to add picture</a:t>
            </a:r>
            <a:endParaRPr lang="en-US" dirty="0"/>
          </a:p>
        </p:txBody>
      </p:sp>
      <p:sp>
        <p:nvSpPr>
          <p:cNvPr id="4" name="Text Placeholder 3"/>
          <p:cNvSpPr>
            <a:spLocks noGrp="1"/>
          </p:cNvSpPr>
          <p:nvPr>
            <p:ph type="body" sz="half" idx="2"/>
          </p:nvPr>
        </p:nvSpPr>
        <p:spPr>
          <a:xfrm>
            <a:off x="1385650" y="4526280"/>
            <a:ext cx="6488192" cy="8385494"/>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en-US"/>
              <a:t>Click to edit Master text styles</a:t>
            </a:r>
          </a:p>
        </p:txBody>
      </p:sp>
      <p:sp>
        <p:nvSpPr>
          <p:cNvPr id="5" name="Date Placeholder 4"/>
          <p:cNvSpPr>
            <a:spLocks noGrp="1"/>
          </p:cNvSpPr>
          <p:nvPr>
            <p:ph type="dt" sz="half" idx="10"/>
          </p:nvPr>
        </p:nvSpPr>
        <p:spPr/>
        <p:txBody>
          <a:bodyPr/>
          <a:lstStyle/>
          <a:p>
            <a:fld id="{CEF869B7-7E71-4B30-B4B0-5D837AF2B7E5}"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3501E-2640-49BE-98A3-3247A74C49B2}" type="slidenum">
              <a:rPr lang="en-US" smtClean="0"/>
              <a:t>‹#›</a:t>
            </a:fld>
            <a:endParaRPr lang="en-US"/>
          </a:p>
        </p:txBody>
      </p:sp>
    </p:spTree>
    <p:extLst>
      <p:ext uri="{BB962C8B-B14F-4D97-AF65-F5344CB8AC3E}">
        <p14:creationId xmlns:p14="http://schemas.microsoft.com/office/powerpoint/2010/main" val="305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803278"/>
            <a:ext cx="17350740" cy="291623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3030" y="4016375"/>
            <a:ext cx="17350740" cy="9572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3030" y="13983973"/>
            <a:ext cx="4526280" cy="803275"/>
          </a:xfrm>
          <a:prstGeom prst="rect">
            <a:avLst/>
          </a:prstGeom>
        </p:spPr>
        <p:txBody>
          <a:bodyPr vert="horz" lIns="91440" tIns="45720" rIns="91440" bIns="45720" rtlCol="0" anchor="ctr"/>
          <a:lstStyle>
            <a:lvl1pPr algn="l">
              <a:defRPr sz="2640">
                <a:solidFill>
                  <a:schemeClr val="tx1">
                    <a:tint val="82000"/>
                  </a:schemeClr>
                </a:solidFill>
              </a:defRPr>
            </a:lvl1pPr>
          </a:lstStyle>
          <a:p>
            <a:fld id="{CEF869B7-7E71-4B30-B4B0-5D837AF2B7E5}" type="datetimeFigureOut">
              <a:rPr lang="en-US" smtClean="0"/>
              <a:t>1/17/2025</a:t>
            </a:fld>
            <a:endParaRPr lang="en-US"/>
          </a:p>
        </p:txBody>
      </p:sp>
      <p:sp>
        <p:nvSpPr>
          <p:cNvPr id="5" name="Footer Placeholder 4"/>
          <p:cNvSpPr>
            <a:spLocks noGrp="1"/>
          </p:cNvSpPr>
          <p:nvPr>
            <p:ph type="ftr" sz="quarter" idx="3"/>
          </p:nvPr>
        </p:nvSpPr>
        <p:spPr>
          <a:xfrm>
            <a:off x="6663690" y="13983973"/>
            <a:ext cx="6789420" cy="803275"/>
          </a:xfrm>
          <a:prstGeom prst="rect">
            <a:avLst/>
          </a:prstGeom>
        </p:spPr>
        <p:txBody>
          <a:bodyPr vert="horz" lIns="91440" tIns="45720" rIns="91440" bIns="45720" rtlCol="0" anchor="ctr"/>
          <a:lstStyle>
            <a:lvl1pPr algn="ctr">
              <a:defRPr sz="26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4207490" y="13983973"/>
            <a:ext cx="4526280" cy="803275"/>
          </a:xfrm>
          <a:prstGeom prst="rect">
            <a:avLst/>
          </a:prstGeom>
        </p:spPr>
        <p:txBody>
          <a:bodyPr vert="horz" lIns="91440" tIns="45720" rIns="91440" bIns="45720" rtlCol="0" anchor="ctr"/>
          <a:lstStyle>
            <a:lvl1pPr algn="r">
              <a:defRPr sz="2640">
                <a:solidFill>
                  <a:schemeClr val="tx1">
                    <a:tint val="82000"/>
                  </a:schemeClr>
                </a:solidFill>
              </a:defRPr>
            </a:lvl1pPr>
          </a:lstStyle>
          <a:p>
            <a:fld id="{9333501E-2640-49BE-98A3-3247A74C49B2}" type="slidenum">
              <a:rPr lang="en-US" smtClean="0"/>
              <a:t>‹#›</a:t>
            </a:fld>
            <a:endParaRPr lang="en-US"/>
          </a:p>
        </p:txBody>
      </p:sp>
    </p:spTree>
    <p:extLst>
      <p:ext uri="{BB962C8B-B14F-4D97-AF65-F5344CB8AC3E}">
        <p14:creationId xmlns:p14="http://schemas.microsoft.com/office/powerpoint/2010/main" val="785253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011680" rtl="0" eaLnBrk="1" latinLnBrk="0" hangingPunct="1">
        <a:lnSpc>
          <a:spcPct val="90000"/>
        </a:lnSpc>
        <a:spcBef>
          <a:spcPct val="0"/>
        </a:spcBef>
        <a:buNone/>
        <a:defRPr sz="9680" kern="1200">
          <a:solidFill>
            <a:schemeClr val="tx1"/>
          </a:solidFill>
          <a:latin typeface="+mj-lt"/>
          <a:ea typeface="+mj-ea"/>
          <a:cs typeface="+mj-cs"/>
        </a:defRPr>
      </a:lvl1pPr>
    </p:titleStyle>
    <p:bodyStyle>
      <a:lvl1pPr marL="502920" indent="-502920" algn="l" defTabSz="2011680" rtl="0" eaLnBrk="1" latinLnBrk="0" hangingPunct="1">
        <a:lnSpc>
          <a:spcPct val="90000"/>
        </a:lnSpc>
        <a:spcBef>
          <a:spcPts val="2200"/>
        </a:spcBef>
        <a:buFont typeface="Arial" panose="020B0604020202020204" pitchFamily="34" charset="0"/>
        <a:buChar char="•"/>
        <a:defRPr sz="6160" kern="1200">
          <a:solidFill>
            <a:schemeClr val="tx1"/>
          </a:solidFill>
          <a:latin typeface="+mn-lt"/>
          <a:ea typeface="+mn-ea"/>
          <a:cs typeface="+mn-cs"/>
        </a:defRPr>
      </a:lvl1pPr>
      <a:lvl2pPr marL="1508760" indent="-502920" algn="l" defTabSz="2011680" rtl="0" eaLnBrk="1" latinLnBrk="0" hangingPunct="1">
        <a:lnSpc>
          <a:spcPct val="90000"/>
        </a:lnSpc>
        <a:spcBef>
          <a:spcPts val="1100"/>
        </a:spcBef>
        <a:buFont typeface="Arial" panose="020B0604020202020204" pitchFamily="34" charset="0"/>
        <a:buChar char="•"/>
        <a:defRPr sz="5280" kern="1200">
          <a:solidFill>
            <a:schemeClr val="tx1"/>
          </a:solidFill>
          <a:latin typeface="+mn-lt"/>
          <a:ea typeface="+mn-ea"/>
          <a:cs typeface="+mn-cs"/>
        </a:defRPr>
      </a:lvl2pPr>
      <a:lvl3pPr marL="2514600" indent="-502920" algn="l" defTabSz="2011680" rtl="0" eaLnBrk="1" latinLnBrk="0" hangingPunct="1">
        <a:lnSpc>
          <a:spcPct val="90000"/>
        </a:lnSpc>
        <a:spcBef>
          <a:spcPts val="1100"/>
        </a:spcBef>
        <a:buFont typeface="Arial" panose="020B0604020202020204" pitchFamily="34" charset="0"/>
        <a:buChar char="•"/>
        <a:defRPr sz="4400" kern="1200">
          <a:solidFill>
            <a:schemeClr val="tx1"/>
          </a:solidFill>
          <a:latin typeface="+mn-lt"/>
          <a:ea typeface="+mn-ea"/>
          <a:cs typeface="+mn-cs"/>
        </a:defRPr>
      </a:lvl3pPr>
      <a:lvl4pPr marL="35204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4pPr>
      <a:lvl5pPr marL="452628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5pPr>
      <a:lvl6pPr marL="553212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6pPr>
      <a:lvl7pPr marL="653796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7pPr>
      <a:lvl8pPr marL="754380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8pPr>
      <a:lvl9pPr marL="85496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9pPr>
    </p:bodyStyle>
    <p:otherStyle>
      <a:defPPr>
        <a:defRPr lang="en-US"/>
      </a:defPPr>
      <a:lvl1pPr marL="0" algn="l" defTabSz="2011680" rtl="0" eaLnBrk="1" latinLnBrk="0" hangingPunct="1">
        <a:defRPr sz="3960" kern="1200">
          <a:solidFill>
            <a:schemeClr val="tx1"/>
          </a:solidFill>
          <a:latin typeface="+mn-lt"/>
          <a:ea typeface="+mn-ea"/>
          <a:cs typeface="+mn-cs"/>
        </a:defRPr>
      </a:lvl1pPr>
      <a:lvl2pPr marL="1005840" algn="l" defTabSz="2011680" rtl="0" eaLnBrk="1" latinLnBrk="0" hangingPunct="1">
        <a:defRPr sz="3960" kern="1200">
          <a:solidFill>
            <a:schemeClr val="tx1"/>
          </a:solidFill>
          <a:latin typeface="+mn-lt"/>
          <a:ea typeface="+mn-ea"/>
          <a:cs typeface="+mn-cs"/>
        </a:defRPr>
      </a:lvl2pPr>
      <a:lvl3pPr marL="2011680" algn="l" defTabSz="2011680" rtl="0" eaLnBrk="1" latinLnBrk="0" hangingPunct="1">
        <a:defRPr sz="3960" kern="1200">
          <a:solidFill>
            <a:schemeClr val="tx1"/>
          </a:solidFill>
          <a:latin typeface="+mn-lt"/>
          <a:ea typeface="+mn-ea"/>
          <a:cs typeface="+mn-cs"/>
        </a:defRPr>
      </a:lvl3pPr>
      <a:lvl4pPr marL="3017520" algn="l" defTabSz="2011680" rtl="0" eaLnBrk="1" latinLnBrk="0" hangingPunct="1">
        <a:defRPr sz="3960" kern="1200">
          <a:solidFill>
            <a:schemeClr val="tx1"/>
          </a:solidFill>
          <a:latin typeface="+mn-lt"/>
          <a:ea typeface="+mn-ea"/>
          <a:cs typeface="+mn-cs"/>
        </a:defRPr>
      </a:lvl4pPr>
      <a:lvl5pPr marL="4023360" algn="l" defTabSz="2011680" rtl="0" eaLnBrk="1" latinLnBrk="0" hangingPunct="1">
        <a:defRPr sz="3960" kern="1200">
          <a:solidFill>
            <a:schemeClr val="tx1"/>
          </a:solidFill>
          <a:latin typeface="+mn-lt"/>
          <a:ea typeface="+mn-ea"/>
          <a:cs typeface="+mn-cs"/>
        </a:defRPr>
      </a:lvl5pPr>
      <a:lvl6pPr marL="5029200" algn="l" defTabSz="2011680" rtl="0" eaLnBrk="1" latinLnBrk="0" hangingPunct="1">
        <a:defRPr sz="3960" kern="1200">
          <a:solidFill>
            <a:schemeClr val="tx1"/>
          </a:solidFill>
          <a:latin typeface="+mn-lt"/>
          <a:ea typeface="+mn-ea"/>
          <a:cs typeface="+mn-cs"/>
        </a:defRPr>
      </a:lvl6pPr>
      <a:lvl7pPr marL="6035040" algn="l" defTabSz="2011680" rtl="0" eaLnBrk="1" latinLnBrk="0" hangingPunct="1">
        <a:defRPr sz="3960" kern="1200">
          <a:solidFill>
            <a:schemeClr val="tx1"/>
          </a:solidFill>
          <a:latin typeface="+mn-lt"/>
          <a:ea typeface="+mn-ea"/>
          <a:cs typeface="+mn-cs"/>
        </a:defRPr>
      </a:lvl7pPr>
      <a:lvl8pPr marL="7040880" algn="l" defTabSz="2011680" rtl="0" eaLnBrk="1" latinLnBrk="0" hangingPunct="1">
        <a:defRPr sz="3960" kern="1200">
          <a:solidFill>
            <a:schemeClr val="tx1"/>
          </a:solidFill>
          <a:latin typeface="+mn-lt"/>
          <a:ea typeface="+mn-ea"/>
          <a:cs typeface="+mn-cs"/>
        </a:defRPr>
      </a:lvl8pPr>
      <a:lvl9pPr marL="8046720" algn="l" defTabSz="2011680" rtl="0" eaLnBrk="1" latinLnBrk="0" hangingPunct="1">
        <a:defRPr sz="3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7AFC5-022A-2018-57EE-CE13D26D6ABF}"/>
              </a:ext>
            </a:extLst>
          </p:cNvPr>
          <p:cNvSpPr/>
          <p:nvPr/>
        </p:nvSpPr>
        <p:spPr>
          <a:xfrm>
            <a:off x="0" y="0"/>
            <a:ext cx="20116800" cy="2526631"/>
          </a:xfrm>
          <a:prstGeom prst="rect">
            <a:avLst/>
          </a:prstGeom>
          <a:solidFill>
            <a:srgbClr val="7C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ject 16">
            <a:extLst>
              <a:ext uri="{FF2B5EF4-FFF2-40B4-BE49-F238E27FC236}">
                <a16:creationId xmlns:a16="http://schemas.microsoft.com/office/drawing/2014/main" id="{3B6AB93C-703A-FFDC-ACFF-90A2A88E8A4B}"/>
              </a:ext>
            </a:extLst>
          </p:cNvPr>
          <p:cNvPicPr/>
          <p:nvPr/>
        </p:nvPicPr>
        <p:blipFill>
          <a:blip r:embed="rId2" cstate="print"/>
          <a:stretch>
            <a:fillRect/>
          </a:stretch>
        </p:blipFill>
        <p:spPr>
          <a:xfrm>
            <a:off x="484123" y="377104"/>
            <a:ext cx="3942404" cy="1323439"/>
          </a:xfrm>
          <a:prstGeom prst="rect">
            <a:avLst/>
          </a:prstGeom>
        </p:spPr>
      </p:pic>
      <p:sp>
        <p:nvSpPr>
          <p:cNvPr id="9" name="TextBox 8">
            <a:extLst>
              <a:ext uri="{FF2B5EF4-FFF2-40B4-BE49-F238E27FC236}">
                <a16:creationId xmlns:a16="http://schemas.microsoft.com/office/drawing/2014/main" id="{266E4E83-1415-E18A-D929-2CBA3B46C3D1}"/>
              </a:ext>
            </a:extLst>
          </p:cNvPr>
          <p:cNvSpPr txBox="1"/>
          <p:nvPr/>
        </p:nvSpPr>
        <p:spPr>
          <a:xfrm>
            <a:off x="4426527" y="1263315"/>
            <a:ext cx="15690273" cy="882293"/>
          </a:xfrm>
          <a:prstGeom prst="rect">
            <a:avLst/>
          </a:prstGeom>
          <a:noFill/>
        </p:spPr>
        <p:txBody>
          <a:bodyPr wrap="square">
            <a:spAutoFit/>
          </a:bodyPr>
          <a:lstStyle/>
          <a:p>
            <a:pPr marL="25400" algn="ctr">
              <a:lnSpc>
                <a:spcPct val="100000"/>
              </a:lnSpc>
              <a:spcBef>
                <a:spcPts val="650"/>
              </a:spcBef>
            </a:pPr>
            <a:r>
              <a:rPr lang="en-US" sz="2800" spc="-10" dirty="0">
                <a:solidFill>
                  <a:srgbClr val="FFFFFF"/>
                </a:solidFill>
                <a:latin typeface="Calibri"/>
                <a:cs typeface="Calibri"/>
              </a:rPr>
              <a:t>Yatziri</a:t>
            </a:r>
            <a:r>
              <a:rPr lang="en-US" sz="2800" spc="-90" dirty="0">
                <a:solidFill>
                  <a:srgbClr val="FFFFFF"/>
                </a:solidFill>
                <a:latin typeface="Calibri"/>
                <a:cs typeface="Calibri"/>
              </a:rPr>
              <a:t> </a:t>
            </a:r>
            <a:r>
              <a:rPr lang="en-US" sz="2800" spc="-10" dirty="0">
                <a:solidFill>
                  <a:srgbClr val="FFFFFF"/>
                </a:solidFill>
                <a:latin typeface="Calibri"/>
                <a:cs typeface="Calibri"/>
              </a:rPr>
              <a:t>Presmont,</a:t>
            </a:r>
            <a:r>
              <a:rPr lang="en-US" sz="2800" spc="-80" dirty="0">
                <a:solidFill>
                  <a:srgbClr val="FFFFFF"/>
                </a:solidFill>
                <a:latin typeface="Calibri"/>
                <a:cs typeface="Calibri"/>
              </a:rPr>
              <a:t> </a:t>
            </a:r>
            <a:r>
              <a:rPr lang="en-US" sz="2800" dirty="0">
                <a:solidFill>
                  <a:srgbClr val="FFFFFF"/>
                </a:solidFill>
                <a:latin typeface="Calibri"/>
                <a:cs typeface="Calibri"/>
              </a:rPr>
              <a:t>Ruben</a:t>
            </a:r>
            <a:r>
              <a:rPr lang="en-US" sz="2800" spc="-85" dirty="0">
                <a:solidFill>
                  <a:srgbClr val="FFFFFF"/>
                </a:solidFill>
                <a:latin typeface="Calibri"/>
                <a:cs typeface="Calibri"/>
              </a:rPr>
              <a:t> </a:t>
            </a:r>
            <a:r>
              <a:rPr lang="en-US" sz="2800" dirty="0">
                <a:solidFill>
                  <a:srgbClr val="FFFFFF"/>
                </a:solidFill>
                <a:latin typeface="Calibri"/>
                <a:cs typeface="Calibri"/>
              </a:rPr>
              <a:t>Zapata,</a:t>
            </a:r>
            <a:r>
              <a:rPr lang="en-US" sz="2800" spc="-75" dirty="0">
                <a:solidFill>
                  <a:srgbClr val="FFFFFF"/>
                </a:solidFill>
                <a:latin typeface="Calibri"/>
                <a:cs typeface="Calibri"/>
              </a:rPr>
              <a:t> </a:t>
            </a:r>
            <a:r>
              <a:rPr lang="en-US" sz="2800" dirty="0">
                <a:solidFill>
                  <a:srgbClr val="FFFFFF"/>
                </a:solidFill>
                <a:latin typeface="Calibri"/>
                <a:cs typeface="Calibri"/>
              </a:rPr>
              <a:t>and</a:t>
            </a:r>
            <a:r>
              <a:rPr lang="en-US" sz="2800" spc="-85" dirty="0">
                <a:solidFill>
                  <a:srgbClr val="FFFFFF"/>
                </a:solidFill>
                <a:latin typeface="Calibri"/>
                <a:cs typeface="Calibri"/>
              </a:rPr>
              <a:t> </a:t>
            </a:r>
            <a:r>
              <a:rPr lang="en-US" sz="2800" dirty="0">
                <a:solidFill>
                  <a:srgbClr val="FFFFFF"/>
                </a:solidFill>
                <a:latin typeface="Calibri"/>
                <a:cs typeface="Calibri"/>
              </a:rPr>
              <a:t>Willis</a:t>
            </a:r>
            <a:r>
              <a:rPr lang="en-US" sz="2800" spc="-80" dirty="0">
                <a:solidFill>
                  <a:srgbClr val="FFFFFF"/>
                </a:solidFill>
                <a:latin typeface="Calibri"/>
                <a:cs typeface="Calibri"/>
              </a:rPr>
              <a:t> </a:t>
            </a:r>
            <a:r>
              <a:rPr lang="en-US" sz="2800" spc="-10" dirty="0">
                <a:solidFill>
                  <a:srgbClr val="FFFFFF"/>
                </a:solidFill>
                <a:latin typeface="Calibri"/>
                <a:cs typeface="Calibri"/>
              </a:rPr>
              <a:t>Fedio</a:t>
            </a:r>
            <a:endParaRPr lang="en-US" sz="2800" baseline="24691" dirty="0">
              <a:latin typeface="Calibri"/>
              <a:cs typeface="Calibri"/>
            </a:endParaRPr>
          </a:p>
          <a:p>
            <a:pPr marL="460375" algn="ctr">
              <a:lnSpc>
                <a:spcPct val="100000"/>
              </a:lnSpc>
              <a:spcBef>
                <a:spcPts val="420"/>
              </a:spcBef>
            </a:pPr>
            <a:r>
              <a:rPr lang="en-US" sz="2000" dirty="0">
                <a:solidFill>
                  <a:srgbClr val="FFFFFF"/>
                </a:solidFill>
                <a:latin typeface="Calibri"/>
                <a:cs typeface="Calibri"/>
              </a:rPr>
              <a:t>New</a:t>
            </a:r>
            <a:r>
              <a:rPr lang="en-US" sz="2000" spc="-45" dirty="0">
                <a:solidFill>
                  <a:srgbClr val="FFFFFF"/>
                </a:solidFill>
                <a:latin typeface="Calibri"/>
                <a:cs typeface="Calibri"/>
              </a:rPr>
              <a:t> </a:t>
            </a:r>
            <a:r>
              <a:rPr lang="en-US" sz="2000" dirty="0">
                <a:solidFill>
                  <a:srgbClr val="FFFFFF"/>
                </a:solidFill>
                <a:latin typeface="Calibri"/>
                <a:cs typeface="Calibri"/>
              </a:rPr>
              <a:t>Mexico</a:t>
            </a:r>
            <a:r>
              <a:rPr lang="en-US" sz="2000" spc="-40" dirty="0">
                <a:solidFill>
                  <a:srgbClr val="FFFFFF"/>
                </a:solidFill>
                <a:latin typeface="Calibri"/>
                <a:cs typeface="Calibri"/>
              </a:rPr>
              <a:t> </a:t>
            </a:r>
            <a:r>
              <a:rPr lang="en-US" sz="2000" dirty="0">
                <a:solidFill>
                  <a:srgbClr val="FFFFFF"/>
                </a:solidFill>
                <a:latin typeface="Calibri"/>
                <a:cs typeface="Calibri"/>
              </a:rPr>
              <a:t>State</a:t>
            </a:r>
            <a:r>
              <a:rPr lang="en-US" sz="2000" spc="-45" dirty="0">
                <a:solidFill>
                  <a:srgbClr val="FFFFFF"/>
                </a:solidFill>
                <a:latin typeface="Calibri"/>
                <a:cs typeface="Calibri"/>
              </a:rPr>
              <a:t> </a:t>
            </a:r>
            <a:r>
              <a:rPr lang="en-US" sz="2000" spc="-10" dirty="0">
                <a:solidFill>
                  <a:srgbClr val="FFFFFF"/>
                </a:solidFill>
                <a:latin typeface="Calibri"/>
                <a:cs typeface="Calibri"/>
              </a:rPr>
              <a:t>University,</a:t>
            </a:r>
            <a:r>
              <a:rPr lang="en-US" sz="2000" spc="-40" dirty="0">
                <a:solidFill>
                  <a:srgbClr val="FFFFFF"/>
                </a:solidFill>
                <a:latin typeface="Calibri"/>
                <a:cs typeface="Calibri"/>
              </a:rPr>
              <a:t> </a:t>
            </a:r>
            <a:r>
              <a:rPr lang="en-US" sz="2000" dirty="0">
                <a:solidFill>
                  <a:srgbClr val="FFFFFF"/>
                </a:solidFill>
                <a:latin typeface="Calibri"/>
                <a:cs typeface="Calibri"/>
              </a:rPr>
              <a:t>Food</a:t>
            </a:r>
            <a:r>
              <a:rPr lang="en-US" sz="2000" spc="-40" dirty="0">
                <a:solidFill>
                  <a:srgbClr val="FFFFFF"/>
                </a:solidFill>
                <a:latin typeface="Calibri"/>
                <a:cs typeface="Calibri"/>
              </a:rPr>
              <a:t> </a:t>
            </a:r>
            <a:r>
              <a:rPr lang="en-US" sz="2000" dirty="0">
                <a:solidFill>
                  <a:srgbClr val="FFFFFF"/>
                </a:solidFill>
                <a:latin typeface="Calibri"/>
                <a:cs typeface="Calibri"/>
              </a:rPr>
              <a:t>Safety</a:t>
            </a:r>
            <a:r>
              <a:rPr lang="en-US" sz="2000" spc="-50" dirty="0">
                <a:solidFill>
                  <a:srgbClr val="FFFFFF"/>
                </a:solidFill>
                <a:latin typeface="Calibri"/>
                <a:cs typeface="Calibri"/>
              </a:rPr>
              <a:t> </a:t>
            </a:r>
            <a:r>
              <a:rPr lang="en-US" sz="2000" spc="-10" dirty="0">
                <a:solidFill>
                  <a:srgbClr val="FFFFFF"/>
                </a:solidFill>
                <a:latin typeface="Calibri"/>
                <a:cs typeface="Calibri"/>
              </a:rPr>
              <a:t>Laboratory,</a:t>
            </a:r>
            <a:r>
              <a:rPr lang="en-US" sz="2000" spc="-40" dirty="0">
                <a:solidFill>
                  <a:srgbClr val="FFFFFF"/>
                </a:solidFill>
                <a:latin typeface="Calibri"/>
                <a:cs typeface="Calibri"/>
              </a:rPr>
              <a:t> </a:t>
            </a:r>
            <a:r>
              <a:rPr lang="en-US" sz="2000" dirty="0">
                <a:solidFill>
                  <a:srgbClr val="FFFFFF"/>
                </a:solidFill>
                <a:latin typeface="Calibri"/>
                <a:cs typeface="Calibri"/>
              </a:rPr>
              <a:t>Las</a:t>
            </a:r>
            <a:r>
              <a:rPr lang="en-US" sz="2000" spc="-40" dirty="0">
                <a:solidFill>
                  <a:srgbClr val="FFFFFF"/>
                </a:solidFill>
                <a:latin typeface="Calibri"/>
                <a:cs typeface="Calibri"/>
              </a:rPr>
              <a:t> </a:t>
            </a:r>
            <a:r>
              <a:rPr lang="en-US" sz="2000" dirty="0">
                <a:solidFill>
                  <a:srgbClr val="FFFFFF"/>
                </a:solidFill>
                <a:latin typeface="Calibri"/>
                <a:cs typeface="Calibri"/>
              </a:rPr>
              <a:t>Cruces,</a:t>
            </a:r>
            <a:r>
              <a:rPr lang="en-US" sz="2000" spc="-35" dirty="0">
                <a:solidFill>
                  <a:srgbClr val="FFFFFF"/>
                </a:solidFill>
                <a:latin typeface="Calibri"/>
                <a:cs typeface="Calibri"/>
              </a:rPr>
              <a:t> </a:t>
            </a:r>
            <a:r>
              <a:rPr lang="en-US" sz="2000" dirty="0">
                <a:solidFill>
                  <a:srgbClr val="FFFFFF"/>
                </a:solidFill>
                <a:latin typeface="Calibri"/>
                <a:cs typeface="Calibri"/>
              </a:rPr>
              <a:t>NM</a:t>
            </a:r>
            <a:r>
              <a:rPr lang="en-US" sz="2000" spc="-45" dirty="0">
                <a:solidFill>
                  <a:srgbClr val="FFFFFF"/>
                </a:solidFill>
                <a:latin typeface="Calibri"/>
                <a:cs typeface="Calibri"/>
              </a:rPr>
              <a:t> </a:t>
            </a:r>
            <a:r>
              <a:rPr lang="en-US" sz="2000" spc="-10" dirty="0">
                <a:solidFill>
                  <a:srgbClr val="FFFFFF"/>
                </a:solidFill>
                <a:latin typeface="Calibri"/>
                <a:cs typeface="Calibri"/>
              </a:rPr>
              <a:t>88003</a:t>
            </a:r>
            <a:endParaRPr lang="en-US" sz="2000" dirty="0">
              <a:latin typeface="Calibri"/>
              <a:cs typeface="Calibri"/>
            </a:endParaRPr>
          </a:p>
        </p:txBody>
      </p:sp>
      <p:sp>
        <p:nvSpPr>
          <p:cNvPr id="11" name="TextBox 10">
            <a:extLst>
              <a:ext uri="{FF2B5EF4-FFF2-40B4-BE49-F238E27FC236}">
                <a16:creationId xmlns:a16="http://schemas.microsoft.com/office/drawing/2014/main" id="{7E0AF6CA-13EA-D4E1-BD0E-77B0F4BDF155}"/>
              </a:ext>
            </a:extLst>
          </p:cNvPr>
          <p:cNvSpPr txBox="1"/>
          <p:nvPr/>
        </p:nvSpPr>
        <p:spPr>
          <a:xfrm>
            <a:off x="4426527" y="400148"/>
            <a:ext cx="15690273" cy="707886"/>
          </a:xfrm>
          <a:prstGeom prst="rect">
            <a:avLst/>
          </a:prstGeom>
          <a:noFill/>
        </p:spPr>
        <p:txBody>
          <a:bodyPr wrap="square">
            <a:spAutoFit/>
          </a:bodyPr>
          <a:lstStyle/>
          <a:p>
            <a:pPr marL="12700" algn="ctr">
              <a:spcBef>
                <a:spcPts val="130"/>
              </a:spcBef>
            </a:pPr>
            <a:r>
              <a:rPr lang="en-US" sz="4000" b="1" spc="-10" dirty="0">
                <a:solidFill>
                  <a:schemeClr val="bg1"/>
                </a:solidFill>
              </a:rPr>
              <a:t>Dead-End Ultrafiltration for Pathogen Detection in Irrigation Water </a:t>
            </a:r>
          </a:p>
        </p:txBody>
      </p:sp>
      <p:grpSp>
        <p:nvGrpSpPr>
          <p:cNvPr id="14" name="Group 13">
            <a:extLst>
              <a:ext uri="{FF2B5EF4-FFF2-40B4-BE49-F238E27FC236}">
                <a16:creationId xmlns:a16="http://schemas.microsoft.com/office/drawing/2014/main" id="{8ADDAA3D-63F1-3EC7-B9E4-D5E396AF6F21}"/>
              </a:ext>
            </a:extLst>
          </p:cNvPr>
          <p:cNvGrpSpPr/>
          <p:nvPr/>
        </p:nvGrpSpPr>
        <p:grpSpPr>
          <a:xfrm>
            <a:off x="15002493" y="2945496"/>
            <a:ext cx="4562678" cy="5646820"/>
            <a:chOff x="874295" y="4122822"/>
            <a:chExt cx="5285873" cy="5646820"/>
          </a:xfrm>
        </p:grpSpPr>
        <p:sp>
          <p:nvSpPr>
            <p:cNvPr id="12" name="Rectangle 11">
              <a:extLst>
                <a:ext uri="{FF2B5EF4-FFF2-40B4-BE49-F238E27FC236}">
                  <a16:creationId xmlns:a16="http://schemas.microsoft.com/office/drawing/2014/main" id="{AA24EDC2-E08A-00F4-363F-5F6870B28C68}"/>
                </a:ext>
              </a:extLst>
            </p:cNvPr>
            <p:cNvSpPr/>
            <p:nvPr/>
          </p:nvSpPr>
          <p:spPr>
            <a:xfrm>
              <a:off x="874295" y="4122822"/>
              <a:ext cx="5285873" cy="593558"/>
            </a:xfrm>
            <a:prstGeom prst="rect">
              <a:avLst/>
            </a:prstGeom>
            <a:solidFill>
              <a:srgbClr val="7C1616"/>
            </a:solid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AED378-F17A-1B86-FA8F-ADB02A697854}"/>
                </a:ext>
              </a:extLst>
            </p:cNvPr>
            <p:cNvSpPr/>
            <p:nvPr/>
          </p:nvSpPr>
          <p:spPr>
            <a:xfrm>
              <a:off x="874295" y="4716380"/>
              <a:ext cx="5285873" cy="5053262"/>
            </a:xfrm>
            <a:prstGeom prst="rect">
              <a:avLst/>
            </a:prstGeom>
            <a:no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D34CAE4-4F5B-EAC4-54DD-E238972BB7F4}"/>
              </a:ext>
            </a:extLst>
          </p:cNvPr>
          <p:cNvGrpSpPr/>
          <p:nvPr/>
        </p:nvGrpSpPr>
        <p:grpSpPr>
          <a:xfrm>
            <a:off x="484123" y="8858782"/>
            <a:ext cx="4562678" cy="5646820"/>
            <a:chOff x="874295" y="4122822"/>
            <a:chExt cx="5285873" cy="5646820"/>
          </a:xfrm>
        </p:grpSpPr>
        <p:sp>
          <p:nvSpPr>
            <p:cNvPr id="16" name="Rectangle 15">
              <a:extLst>
                <a:ext uri="{FF2B5EF4-FFF2-40B4-BE49-F238E27FC236}">
                  <a16:creationId xmlns:a16="http://schemas.microsoft.com/office/drawing/2014/main" id="{BB060680-FB16-E216-B24B-595E0AB3F6CE}"/>
                </a:ext>
              </a:extLst>
            </p:cNvPr>
            <p:cNvSpPr/>
            <p:nvPr/>
          </p:nvSpPr>
          <p:spPr>
            <a:xfrm>
              <a:off x="874295" y="4122822"/>
              <a:ext cx="5285873" cy="593558"/>
            </a:xfrm>
            <a:prstGeom prst="rect">
              <a:avLst/>
            </a:prstGeom>
            <a:solidFill>
              <a:srgbClr val="7C1616"/>
            </a:solid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7A8F8F-66AB-58A6-60C7-2BEAC54E0972}"/>
                </a:ext>
              </a:extLst>
            </p:cNvPr>
            <p:cNvSpPr/>
            <p:nvPr/>
          </p:nvSpPr>
          <p:spPr>
            <a:xfrm>
              <a:off x="874295" y="4716380"/>
              <a:ext cx="5285873" cy="5053262"/>
            </a:xfrm>
            <a:prstGeom prst="rect">
              <a:avLst/>
            </a:prstGeom>
            <a:no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A diagram of a flowchart&#10;&#10;Description automatically generated">
            <a:extLst>
              <a:ext uri="{FF2B5EF4-FFF2-40B4-BE49-F238E27FC236}">
                <a16:creationId xmlns:a16="http://schemas.microsoft.com/office/drawing/2014/main" id="{0E52DFBD-EA16-6730-FAE0-A975B5AEFAB6}"/>
              </a:ext>
            </a:extLst>
          </p:cNvPr>
          <p:cNvPicPr>
            <a:picLocks noChangeAspect="1"/>
          </p:cNvPicPr>
          <p:nvPr/>
        </p:nvPicPr>
        <p:blipFill>
          <a:blip r:embed="rId3">
            <a:extLst>
              <a:ext uri="{28A0092B-C50C-407E-A947-70E740481C1C}">
                <a14:useLocalDpi xmlns:a14="http://schemas.microsoft.com/office/drawing/2010/main" val="0"/>
              </a:ext>
            </a:extLst>
          </a:blip>
          <a:srcRect l="883" r="1" b="3529"/>
          <a:stretch/>
        </p:blipFill>
        <p:spPr>
          <a:xfrm>
            <a:off x="5428857" y="3597801"/>
            <a:ext cx="5028422" cy="4685905"/>
          </a:xfrm>
          <a:prstGeom prst="rect">
            <a:avLst/>
          </a:prstGeom>
          <a:ln>
            <a:solidFill>
              <a:schemeClr val="accent6"/>
            </a:solidFill>
          </a:ln>
        </p:spPr>
      </p:pic>
      <p:grpSp>
        <p:nvGrpSpPr>
          <p:cNvPr id="20" name="Group 19">
            <a:extLst>
              <a:ext uri="{FF2B5EF4-FFF2-40B4-BE49-F238E27FC236}">
                <a16:creationId xmlns:a16="http://schemas.microsoft.com/office/drawing/2014/main" id="{D9AC44B4-C204-0DE4-CCC6-776C0B0CB4EE}"/>
              </a:ext>
            </a:extLst>
          </p:cNvPr>
          <p:cNvGrpSpPr/>
          <p:nvPr/>
        </p:nvGrpSpPr>
        <p:grpSpPr>
          <a:xfrm>
            <a:off x="5354377" y="2931729"/>
            <a:ext cx="9325450" cy="5660588"/>
            <a:chOff x="874295" y="4122822"/>
            <a:chExt cx="5285873" cy="5646820"/>
          </a:xfrm>
        </p:grpSpPr>
        <p:sp>
          <p:nvSpPr>
            <p:cNvPr id="21" name="Rectangle 20">
              <a:extLst>
                <a:ext uri="{FF2B5EF4-FFF2-40B4-BE49-F238E27FC236}">
                  <a16:creationId xmlns:a16="http://schemas.microsoft.com/office/drawing/2014/main" id="{E37F2F2B-32ED-787F-74D8-A1D79B5FB676}"/>
                </a:ext>
              </a:extLst>
            </p:cNvPr>
            <p:cNvSpPr/>
            <p:nvPr/>
          </p:nvSpPr>
          <p:spPr>
            <a:xfrm>
              <a:off x="874295" y="4122822"/>
              <a:ext cx="5285873" cy="605848"/>
            </a:xfrm>
            <a:prstGeom prst="rect">
              <a:avLst/>
            </a:prstGeom>
            <a:solidFill>
              <a:srgbClr val="7C1616"/>
            </a:solid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33EC754-2D00-F929-1624-2BB7597E475E}"/>
                </a:ext>
              </a:extLst>
            </p:cNvPr>
            <p:cNvSpPr/>
            <p:nvPr/>
          </p:nvSpPr>
          <p:spPr>
            <a:xfrm>
              <a:off x="874295" y="4419133"/>
              <a:ext cx="5285873" cy="5350509"/>
            </a:xfrm>
            <a:prstGeom prst="rect">
              <a:avLst/>
            </a:prstGeom>
            <a:no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3B44BA1B-41B0-9CC9-C3BF-F0E2EF92CFE9}"/>
              </a:ext>
            </a:extLst>
          </p:cNvPr>
          <p:cNvGrpSpPr/>
          <p:nvPr/>
        </p:nvGrpSpPr>
        <p:grpSpPr>
          <a:xfrm>
            <a:off x="513818" y="2945496"/>
            <a:ext cx="4562678" cy="5646820"/>
            <a:chOff x="874295" y="4122822"/>
            <a:chExt cx="5285873" cy="5646820"/>
          </a:xfrm>
        </p:grpSpPr>
        <p:sp>
          <p:nvSpPr>
            <p:cNvPr id="36" name="Rectangle 35">
              <a:extLst>
                <a:ext uri="{FF2B5EF4-FFF2-40B4-BE49-F238E27FC236}">
                  <a16:creationId xmlns:a16="http://schemas.microsoft.com/office/drawing/2014/main" id="{28A37794-023E-3FFE-2894-464C578C0EFB}"/>
                </a:ext>
              </a:extLst>
            </p:cNvPr>
            <p:cNvSpPr/>
            <p:nvPr/>
          </p:nvSpPr>
          <p:spPr>
            <a:xfrm>
              <a:off x="874295" y="4122822"/>
              <a:ext cx="5285873" cy="593558"/>
            </a:xfrm>
            <a:prstGeom prst="rect">
              <a:avLst/>
            </a:prstGeom>
            <a:solidFill>
              <a:srgbClr val="7C1616"/>
            </a:solid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FF90D4B-A6CE-ACC5-7098-750A32FB54D3}"/>
                </a:ext>
              </a:extLst>
            </p:cNvPr>
            <p:cNvSpPr/>
            <p:nvPr/>
          </p:nvSpPr>
          <p:spPr>
            <a:xfrm>
              <a:off x="874295" y="4716380"/>
              <a:ext cx="5285873" cy="5053262"/>
            </a:xfrm>
            <a:prstGeom prst="rect">
              <a:avLst/>
            </a:prstGeom>
            <a:no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8F79350E-6A45-84B4-B72B-5A3ADAD939CA}"/>
              </a:ext>
            </a:extLst>
          </p:cNvPr>
          <p:cNvGrpSpPr/>
          <p:nvPr/>
        </p:nvGrpSpPr>
        <p:grpSpPr>
          <a:xfrm>
            <a:off x="5354377" y="8858782"/>
            <a:ext cx="9325450" cy="5646820"/>
            <a:chOff x="874295" y="4122822"/>
            <a:chExt cx="5285873" cy="5646820"/>
          </a:xfrm>
        </p:grpSpPr>
        <p:sp>
          <p:nvSpPr>
            <p:cNvPr id="39" name="Rectangle 38">
              <a:extLst>
                <a:ext uri="{FF2B5EF4-FFF2-40B4-BE49-F238E27FC236}">
                  <a16:creationId xmlns:a16="http://schemas.microsoft.com/office/drawing/2014/main" id="{3D935B26-585A-94E2-4DDB-657E1A9DF800}"/>
                </a:ext>
              </a:extLst>
            </p:cNvPr>
            <p:cNvSpPr/>
            <p:nvPr/>
          </p:nvSpPr>
          <p:spPr>
            <a:xfrm>
              <a:off x="874295" y="4122822"/>
              <a:ext cx="5285873" cy="593558"/>
            </a:xfrm>
            <a:prstGeom prst="rect">
              <a:avLst/>
            </a:prstGeom>
            <a:solidFill>
              <a:srgbClr val="7C1616"/>
            </a:solid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C416356-7B2F-6F0A-AF33-BBB587246C99}"/>
                </a:ext>
              </a:extLst>
            </p:cNvPr>
            <p:cNvSpPr/>
            <p:nvPr/>
          </p:nvSpPr>
          <p:spPr>
            <a:xfrm>
              <a:off x="874295" y="4716380"/>
              <a:ext cx="5285873" cy="5053262"/>
            </a:xfrm>
            <a:prstGeom prst="rect">
              <a:avLst/>
            </a:prstGeom>
            <a:no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847CC6-54B7-E85D-9EC9-47C8087EE677}"/>
              </a:ext>
            </a:extLst>
          </p:cNvPr>
          <p:cNvSpPr txBox="1"/>
          <p:nvPr/>
        </p:nvSpPr>
        <p:spPr>
          <a:xfrm>
            <a:off x="5399162" y="3003917"/>
            <a:ext cx="9280665" cy="892552"/>
          </a:xfrm>
          <a:prstGeom prst="rect">
            <a:avLst/>
          </a:prstGeom>
          <a:noFill/>
        </p:spPr>
        <p:txBody>
          <a:bodyPr wrap="square" rtlCol="0">
            <a:spAutoFit/>
          </a:bodyPr>
          <a:lstStyle/>
          <a:p>
            <a:pPr algn="ctr"/>
            <a:r>
              <a:rPr lang="en-US" sz="2400" b="1" dirty="0">
                <a:solidFill>
                  <a:schemeClr val="bg1"/>
                </a:solidFill>
              </a:rPr>
              <a:t>MATERIALS AND METHODS</a:t>
            </a:r>
          </a:p>
          <a:p>
            <a:r>
              <a:rPr lang="en-US" sz="2800" b="1" dirty="0">
                <a:solidFill>
                  <a:schemeClr val="bg1"/>
                </a:solidFill>
              </a:rPr>
              <a:t> </a:t>
            </a:r>
          </a:p>
        </p:txBody>
      </p:sp>
      <p:sp>
        <p:nvSpPr>
          <p:cNvPr id="44" name="TextBox 43">
            <a:extLst>
              <a:ext uri="{FF2B5EF4-FFF2-40B4-BE49-F238E27FC236}">
                <a16:creationId xmlns:a16="http://schemas.microsoft.com/office/drawing/2014/main" id="{70C0B29A-4232-FC99-4A63-A537966DDEDE}"/>
              </a:ext>
            </a:extLst>
          </p:cNvPr>
          <p:cNvSpPr txBox="1"/>
          <p:nvPr/>
        </p:nvSpPr>
        <p:spPr>
          <a:xfrm>
            <a:off x="454428" y="2973781"/>
            <a:ext cx="4592373" cy="523220"/>
          </a:xfrm>
          <a:prstGeom prst="rect">
            <a:avLst/>
          </a:prstGeom>
          <a:noFill/>
        </p:spPr>
        <p:txBody>
          <a:bodyPr wrap="square" rtlCol="0">
            <a:spAutoFit/>
          </a:bodyPr>
          <a:lstStyle/>
          <a:p>
            <a:pPr algn="ctr"/>
            <a:r>
              <a:rPr lang="en-US" sz="2400" b="1" dirty="0">
                <a:solidFill>
                  <a:schemeClr val="bg1"/>
                </a:solidFill>
              </a:rPr>
              <a:t>SUMMARY</a:t>
            </a:r>
            <a:r>
              <a:rPr lang="en-US" sz="2800" b="1" dirty="0">
                <a:solidFill>
                  <a:schemeClr val="bg1"/>
                </a:solidFill>
              </a:rPr>
              <a:t> </a:t>
            </a:r>
          </a:p>
        </p:txBody>
      </p:sp>
      <p:sp>
        <p:nvSpPr>
          <p:cNvPr id="45" name="TextBox 44">
            <a:extLst>
              <a:ext uri="{FF2B5EF4-FFF2-40B4-BE49-F238E27FC236}">
                <a16:creationId xmlns:a16="http://schemas.microsoft.com/office/drawing/2014/main" id="{4B18F06A-5A82-AC41-8C79-3901D2A75690}"/>
              </a:ext>
            </a:extLst>
          </p:cNvPr>
          <p:cNvSpPr txBox="1"/>
          <p:nvPr/>
        </p:nvSpPr>
        <p:spPr>
          <a:xfrm>
            <a:off x="439338" y="8896469"/>
            <a:ext cx="4592373" cy="523220"/>
          </a:xfrm>
          <a:prstGeom prst="rect">
            <a:avLst/>
          </a:prstGeom>
          <a:noFill/>
        </p:spPr>
        <p:txBody>
          <a:bodyPr wrap="square" rtlCol="0">
            <a:spAutoFit/>
          </a:bodyPr>
          <a:lstStyle/>
          <a:p>
            <a:pPr algn="ctr"/>
            <a:r>
              <a:rPr lang="en-US" sz="2400" b="1" dirty="0">
                <a:solidFill>
                  <a:schemeClr val="bg1"/>
                </a:solidFill>
              </a:rPr>
              <a:t>INTRODUCTION</a:t>
            </a:r>
            <a:r>
              <a:rPr lang="en-US" sz="2800" b="1" dirty="0">
                <a:solidFill>
                  <a:schemeClr val="bg1"/>
                </a:solidFill>
              </a:rPr>
              <a:t> </a:t>
            </a:r>
          </a:p>
        </p:txBody>
      </p:sp>
      <p:sp>
        <p:nvSpPr>
          <p:cNvPr id="46" name="TextBox 45">
            <a:extLst>
              <a:ext uri="{FF2B5EF4-FFF2-40B4-BE49-F238E27FC236}">
                <a16:creationId xmlns:a16="http://schemas.microsoft.com/office/drawing/2014/main" id="{9B6F47C3-0387-D6BC-5C25-EE2C0774E099}"/>
              </a:ext>
            </a:extLst>
          </p:cNvPr>
          <p:cNvSpPr txBox="1"/>
          <p:nvPr/>
        </p:nvSpPr>
        <p:spPr>
          <a:xfrm>
            <a:off x="15069999" y="2980665"/>
            <a:ext cx="4592373" cy="523220"/>
          </a:xfrm>
          <a:prstGeom prst="rect">
            <a:avLst/>
          </a:prstGeom>
          <a:noFill/>
        </p:spPr>
        <p:txBody>
          <a:bodyPr wrap="square" rtlCol="0">
            <a:spAutoFit/>
          </a:bodyPr>
          <a:lstStyle/>
          <a:p>
            <a:pPr algn="ctr"/>
            <a:r>
              <a:rPr lang="en-US" sz="2800" b="1" dirty="0">
                <a:solidFill>
                  <a:schemeClr val="bg1"/>
                </a:solidFill>
              </a:rPr>
              <a:t> </a:t>
            </a:r>
          </a:p>
        </p:txBody>
      </p:sp>
      <p:sp>
        <p:nvSpPr>
          <p:cNvPr id="49" name="TextBox 48">
            <a:extLst>
              <a:ext uri="{FF2B5EF4-FFF2-40B4-BE49-F238E27FC236}">
                <a16:creationId xmlns:a16="http://schemas.microsoft.com/office/drawing/2014/main" id="{CED165B6-B28C-6C52-80C1-8AF59AD36799}"/>
              </a:ext>
            </a:extLst>
          </p:cNvPr>
          <p:cNvSpPr txBox="1"/>
          <p:nvPr/>
        </p:nvSpPr>
        <p:spPr>
          <a:xfrm>
            <a:off x="5399163" y="8944595"/>
            <a:ext cx="9305645" cy="830997"/>
          </a:xfrm>
          <a:prstGeom prst="rect">
            <a:avLst/>
          </a:prstGeom>
          <a:noFill/>
        </p:spPr>
        <p:txBody>
          <a:bodyPr wrap="square" rtlCol="0">
            <a:spAutoFit/>
          </a:bodyPr>
          <a:lstStyle/>
          <a:p>
            <a:pPr algn="ctr"/>
            <a:r>
              <a:rPr lang="en-US" sz="2400" b="1" dirty="0">
                <a:solidFill>
                  <a:schemeClr val="bg1"/>
                </a:solidFill>
              </a:rPr>
              <a:t>RESULTS AND DISCUSSION</a:t>
            </a:r>
          </a:p>
          <a:p>
            <a:pPr algn="ctr"/>
            <a:endParaRPr lang="en-US" sz="2400" b="1" dirty="0">
              <a:solidFill>
                <a:schemeClr val="bg1"/>
              </a:solidFill>
            </a:endParaRPr>
          </a:p>
        </p:txBody>
      </p:sp>
      <p:sp>
        <p:nvSpPr>
          <p:cNvPr id="50" name="TextBox 49">
            <a:extLst>
              <a:ext uri="{FF2B5EF4-FFF2-40B4-BE49-F238E27FC236}">
                <a16:creationId xmlns:a16="http://schemas.microsoft.com/office/drawing/2014/main" id="{2361DBA5-4AA1-A3DF-9F91-C19ECCC89E5C}"/>
              </a:ext>
            </a:extLst>
          </p:cNvPr>
          <p:cNvSpPr txBox="1"/>
          <p:nvPr/>
        </p:nvSpPr>
        <p:spPr>
          <a:xfrm>
            <a:off x="14997810" y="3009404"/>
            <a:ext cx="4592373" cy="461665"/>
          </a:xfrm>
          <a:prstGeom prst="rect">
            <a:avLst/>
          </a:prstGeom>
          <a:noFill/>
        </p:spPr>
        <p:txBody>
          <a:bodyPr wrap="square" rtlCol="0">
            <a:spAutoFit/>
          </a:bodyPr>
          <a:lstStyle/>
          <a:p>
            <a:pPr algn="ctr"/>
            <a:r>
              <a:rPr lang="en-US" sz="2400" b="1" dirty="0">
                <a:solidFill>
                  <a:schemeClr val="bg1"/>
                </a:solidFill>
              </a:rPr>
              <a:t>CONCLUSIONS</a:t>
            </a:r>
          </a:p>
        </p:txBody>
      </p:sp>
      <p:grpSp>
        <p:nvGrpSpPr>
          <p:cNvPr id="51" name="Group 50">
            <a:extLst>
              <a:ext uri="{FF2B5EF4-FFF2-40B4-BE49-F238E27FC236}">
                <a16:creationId xmlns:a16="http://schemas.microsoft.com/office/drawing/2014/main" id="{902FA199-E8DD-EBFF-8F2B-7038D1DF07FE}"/>
              </a:ext>
            </a:extLst>
          </p:cNvPr>
          <p:cNvGrpSpPr/>
          <p:nvPr/>
        </p:nvGrpSpPr>
        <p:grpSpPr>
          <a:xfrm>
            <a:off x="15017583" y="8858783"/>
            <a:ext cx="4562678" cy="3887688"/>
            <a:chOff x="874295" y="4160653"/>
            <a:chExt cx="5285873" cy="5608989"/>
          </a:xfrm>
        </p:grpSpPr>
        <p:sp>
          <p:nvSpPr>
            <p:cNvPr id="52" name="Rectangle 51">
              <a:extLst>
                <a:ext uri="{FF2B5EF4-FFF2-40B4-BE49-F238E27FC236}">
                  <a16:creationId xmlns:a16="http://schemas.microsoft.com/office/drawing/2014/main" id="{814C483B-E02A-DF50-9FAE-2D99C861FB9D}"/>
                </a:ext>
              </a:extLst>
            </p:cNvPr>
            <p:cNvSpPr/>
            <p:nvPr/>
          </p:nvSpPr>
          <p:spPr>
            <a:xfrm>
              <a:off x="874295" y="4160653"/>
              <a:ext cx="5285873" cy="856360"/>
            </a:xfrm>
            <a:prstGeom prst="rect">
              <a:avLst/>
            </a:prstGeom>
            <a:solidFill>
              <a:srgbClr val="7C1616"/>
            </a:solid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419F051-DF9F-1E02-FCCA-6204FA3ECD46}"/>
                </a:ext>
              </a:extLst>
            </p:cNvPr>
            <p:cNvSpPr/>
            <p:nvPr/>
          </p:nvSpPr>
          <p:spPr>
            <a:xfrm>
              <a:off x="874295" y="4716380"/>
              <a:ext cx="5285873" cy="5053262"/>
            </a:xfrm>
            <a:prstGeom prst="rect">
              <a:avLst/>
            </a:prstGeom>
            <a:no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DBFEF259-7400-B55D-2B9A-039C81A6D0AF}"/>
              </a:ext>
            </a:extLst>
          </p:cNvPr>
          <p:cNvSpPr txBox="1"/>
          <p:nvPr/>
        </p:nvSpPr>
        <p:spPr>
          <a:xfrm>
            <a:off x="15012900" y="8896469"/>
            <a:ext cx="4592373" cy="461665"/>
          </a:xfrm>
          <a:prstGeom prst="rect">
            <a:avLst/>
          </a:prstGeom>
          <a:noFill/>
        </p:spPr>
        <p:txBody>
          <a:bodyPr wrap="square" rtlCol="0">
            <a:spAutoFit/>
          </a:bodyPr>
          <a:lstStyle/>
          <a:p>
            <a:pPr algn="ctr"/>
            <a:r>
              <a:rPr lang="en-US" sz="2400" b="1" dirty="0">
                <a:solidFill>
                  <a:schemeClr val="bg1"/>
                </a:solidFill>
              </a:rPr>
              <a:t>REFERENCES</a:t>
            </a:r>
          </a:p>
        </p:txBody>
      </p:sp>
      <p:grpSp>
        <p:nvGrpSpPr>
          <p:cNvPr id="56" name="Group 55">
            <a:extLst>
              <a:ext uri="{FF2B5EF4-FFF2-40B4-BE49-F238E27FC236}">
                <a16:creationId xmlns:a16="http://schemas.microsoft.com/office/drawing/2014/main" id="{32F3CF1F-C191-EC12-6449-B1E6939B5A47}"/>
              </a:ext>
            </a:extLst>
          </p:cNvPr>
          <p:cNvGrpSpPr/>
          <p:nvPr/>
        </p:nvGrpSpPr>
        <p:grpSpPr>
          <a:xfrm>
            <a:off x="15017980" y="12746471"/>
            <a:ext cx="4562678" cy="1732910"/>
            <a:chOff x="874295" y="4122822"/>
            <a:chExt cx="5285873" cy="5646820"/>
          </a:xfrm>
        </p:grpSpPr>
        <p:sp>
          <p:nvSpPr>
            <p:cNvPr id="57" name="Rectangle 56">
              <a:extLst>
                <a:ext uri="{FF2B5EF4-FFF2-40B4-BE49-F238E27FC236}">
                  <a16:creationId xmlns:a16="http://schemas.microsoft.com/office/drawing/2014/main" id="{C0240B65-E9CE-EF24-D494-AC7DDB3E63CD}"/>
                </a:ext>
              </a:extLst>
            </p:cNvPr>
            <p:cNvSpPr/>
            <p:nvPr/>
          </p:nvSpPr>
          <p:spPr>
            <a:xfrm>
              <a:off x="874295" y="4122822"/>
              <a:ext cx="5285873" cy="1504371"/>
            </a:xfrm>
            <a:prstGeom prst="rect">
              <a:avLst/>
            </a:prstGeom>
            <a:solidFill>
              <a:srgbClr val="7C1616"/>
            </a:solid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012ED06-F0E1-E138-7ED6-15DB277F9F48}"/>
                </a:ext>
              </a:extLst>
            </p:cNvPr>
            <p:cNvSpPr/>
            <p:nvPr/>
          </p:nvSpPr>
          <p:spPr>
            <a:xfrm>
              <a:off x="874295" y="4716382"/>
              <a:ext cx="5285873" cy="5053260"/>
            </a:xfrm>
            <a:prstGeom prst="rect">
              <a:avLst/>
            </a:prstGeom>
            <a:noFill/>
            <a:ln>
              <a:solidFill>
                <a:srgbClr val="7C1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236C90AC-6591-0506-5C51-9DB2E4A228DD}"/>
              </a:ext>
            </a:extLst>
          </p:cNvPr>
          <p:cNvSpPr txBox="1"/>
          <p:nvPr/>
        </p:nvSpPr>
        <p:spPr>
          <a:xfrm>
            <a:off x="15001373" y="12746471"/>
            <a:ext cx="4592373" cy="830997"/>
          </a:xfrm>
          <a:prstGeom prst="rect">
            <a:avLst/>
          </a:prstGeom>
          <a:noFill/>
        </p:spPr>
        <p:txBody>
          <a:bodyPr wrap="square" rtlCol="0">
            <a:spAutoFit/>
          </a:bodyPr>
          <a:lstStyle/>
          <a:p>
            <a:pPr algn="ctr"/>
            <a:r>
              <a:rPr lang="en-US" sz="2400" b="1" dirty="0">
                <a:solidFill>
                  <a:schemeClr val="bg1"/>
                </a:solidFill>
              </a:rPr>
              <a:t>ACKNOWLEDGEMENTS</a:t>
            </a:r>
          </a:p>
          <a:p>
            <a:pPr algn="ctr"/>
            <a:endParaRPr lang="en-US" sz="2400" b="1" dirty="0">
              <a:solidFill>
                <a:schemeClr val="bg1"/>
              </a:solidFill>
            </a:endParaRPr>
          </a:p>
        </p:txBody>
      </p:sp>
      <p:pic>
        <p:nvPicPr>
          <p:cNvPr id="60" name="Picture 59">
            <a:extLst>
              <a:ext uri="{FF2B5EF4-FFF2-40B4-BE49-F238E27FC236}">
                <a16:creationId xmlns:a16="http://schemas.microsoft.com/office/drawing/2014/main" id="{5FE7DAAD-12B4-097C-0EF2-E7ACFECA97D6}"/>
              </a:ext>
            </a:extLst>
          </p:cNvPr>
          <p:cNvPicPr>
            <a:picLocks noChangeAspect="1"/>
          </p:cNvPicPr>
          <p:nvPr/>
        </p:nvPicPr>
        <p:blipFill>
          <a:blip r:embed="rId4"/>
          <a:stretch>
            <a:fillRect/>
          </a:stretch>
        </p:blipFill>
        <p:spPr>
          <a:xfrm>
            <a:off x="5420925" y="9538153"/>
            <a:ext cx="5302309" cy="3669983"/>
          </a:xfrm>
          <a:prstGeom prst="rect">
            <a:avLst/>
          </a:prstGeom>
          <a:ln>
            <a:solidFill>
              <a:schemeClr val="accent6"/>
            </a:solidFill>
          </a:ln>
        </p:spPr>
      </p:pic>
      <p:sp>
        <p:nvSpPr>
          <p:cNvPr id="62" name="TextBox 61">
            <a:extLst>
              <a:ext uri="{FF2B5EF4-FFF2-40B4-BE49-F238E27FC236}">
                <a16:creationId xmlns:a16="http://schemas.microsoft.com/office/drawing/2014/main" id="{A9BA0FDC-A88F-89A0-3423-61BC0A1E0534}"/>
              </a:ext>
            </a:extLst>
          </p:cNvPr>
          <p:cNvSpPr txBox="1"/>
          <p:nvPr/>
        </p:nvSpPr>
        <p:spPr>
          <a:xfrm>
            <a:off x="513818" y="9475786"/>
            <a:ext cx="4502406" cy="5078313"/>
          </a:xfrm>
          <a:prstGeom prst="rect">
            <a:avLst/>
          </a:prstGeom>
          <a:noFill/>
        </p:spPr>
        <p:txBody>
          <a:bodyPr wrap="square" rtlCol="0">
            <a:spAutoFit/>
          </a:bodyPr>
          <a:lstStyle/>
          <a:p>
            <a:pPr algn="just"/>
            <a:r>
              <a:rPr lang="en-US" sz="1200" dirty="0"/>
              <a:t>Advancements in microbial detection methods and collection systems have improved the ability of identifying foodborne illness outbreaks and helped increase the awareness of food safety risks related to agricultural water sources as it is well known that it can be a vehicle for foodborne pathogen contamination. </a:t>
            </a:r>
          </a:p>
          <a:p>
            <a:pPr algn="just"/>
            <a:endParaRPr lang="en-US" sz="1200" dirty="0"/>
          </a:p>
          <a:p>
            <a:pPr algn="just"/>
            <a:r>
              <a:rPr lang="en-US" sz="1200" dirty="0"/>
              <a:t>In general, irrigation water is ranked by the risk of microbial contamination hazard, for instance the potable water has the lowest risk, followed by the rainwater, deep groundwater, and finally at the highest risk is the surface water and inadequately treated wastewater.</a:t>
            </a:r>
          </a:p>
          <a:p>
            <a:pPr algn="just"/>
            <a:endParaRPr lang="en-US" sz="1200" dirty="0"/>
          </a:p>
          <a:p>
            <a:pPr algn="just"/>
            <a:r>
              <a:rPr lang="en-US" sz="1200" dirty="0"/>
              <a:t>In recent years, an increasing number of outbreaks and recalls have been related to contaminated produce with pathogenic </a:t>
            </a:r>
            <a:r>
              <a:rPr lang="en-US" sz="1200" i="1" dirty="0"/>
              <a:t>E. coli </a:t>
            </a:r>
            <a:r>
              <a:rPr lang="en-US" sz="1200" dirty="0"/>
              <a:t>and </a:t>
            </a:r>
            <a:r>
              <a:rPr lang="en-US" sz="1200" i="1" dirty="0"/>
              <a:t>Salmonella</a:t>
            </a:r>
            <a:r>
              <a:rPr lang="en-US" sz="1200" dirty="0"/>
              <a:t>, the top leading causes of bacterial foodborne illnesses. </a:t>
            </a:r>
            <a:r>
              <a:rPr lang="en-US" sz="1200" i="1" dirty="0"/>
              <a:t>Salmonella</a:t>
            </a:r>
            <a:r>
              <a:rPr lang="en-US" sz="1200" dirty="0"/>
              <a:t> is frequently present in surface water as reported by surveys done in different regions of the country due to its ability to withstand environmental stress. In contrast, pathogenic </a:t>
            </a:r>
            <a:r>
              <a:rPr lang="en-US" sz="1200" i="1" dirty="0"/>
              <a:t>E. coli </a:t>
            </a:r>
            <a:r>
              <a:rPr lang="en-US" sz="1200" dirty="0"/>
              <a:t>is often attributed to cross-contamination of livestock farming with crops. </a:t>
            </a:r>
          </a:p>
          <a:p>
            <a:pPr algn="just"/>
            <a:endParaRPr lang="en-US" sz="1200" dirty="0"/>
          </a:p>
          <a:p>
            <a:pPr algn="just"/>
            <a:r>
              <a:rPr lang="en-US" sz="1200" dirty="0"/>
              <a:t>In this study we used a Dead-End Ultrafiltration (</a:t>
            </a:r>
            <a:r>
              <a:rPr lang="en-US" sz="1200" dirty="0" err="1"/>
              <a:t>DEUF</a:t>
            </a:r>
            <a:r>
              <a:rPr lang="en-US" sz="1200" dirty="0"/>
              <a:t>) technique to concentrate surface water from irrigation canals located in the  New Mexico chile growing regions to detect the presence of pathogenic </a:t>
            </a:r>
            <a:r>
              <a:rPr lang="en-US" sz="1200" i="1" dirty="0"/>
              <a:t>E. coli </a:t>
            </a:r>
            <a:r>
              <a:rPr lang="en-US" sz="1200" dirty="0"/>
              <a:t>and </a:t>
            </a:r>
            <a:r>
              <a:rPr lang="en-US" sz="1200" i="1" dirty="0"/>
              <a:t>Salmonella</a:t>
            </a:r>
            <a:r>
              <a:rPr lang="en-US" sz="1200" dirty="0"/>
              <a:t> to have an overview of their persistence in agricultural water and relatedness with other isolates from public databases.</a:t>
            </a:r>
          </a:p>
        </p:txBody>
      </p:sp>
      <p:sp>
        <p:nvSpPr>
          <p:cNvPr id="63" name="TextBox 62">
            <a:extLst>
              <a:ext uri="{FF2B5EF4-FFF2-40B4-BE49-F238E27FC236}">
                <a16:creationId xmlns:a16="http://schemas.microsoft.com/office/drawing/2014/main" id="{D98D8046-C52D-5E68-8B98-2DCC255CE0EC}"/>
              </a:ext>
            </a:extLst>
          </p:cNvPr>
          <p:cNvSpPr txBox="1"/>
          <p:nvPr/>
        </p:nvSpPr>
        <p:spPr>
          <a:xfrm>
            <a:off x="513818" y="3539054"/>
            <a:ext cx="4592373" cy="5078313"/>
          </a:xfrm>
          <a:prstGeom prst="rect">
            <a:avLst/>
          </a:prstGeom>
          <a:noFill/>
        </p:spPr>
        <p:txBody>
          <a:bodyPr wrap="square" rtlCol="0">
            <a:spAutoFit/>
          </a:bodyPr>
          <a:lstStyle/>
          <a:p>
            <a:pPr algn="just"/>
            <a:r>
              <a:rPr lang="en-US" sz="1200" b="1" dirty="0"/>
              <a:t>Introduction: </a:t>
            </a:r>
            <a:r>
              <a:rPr lang="en-US" sz="1200" dirty="0"/>
              <a:t>Advancements in microbial detection methods and sample collection systems have improved the ability of identifying foodborne pathogens and illness outbreaks and helped increase the awareness of food safety risks related to agricultural water sources. </a:t>
            </a:r>
          </a:p>
          <a:p>
            <a:pPr algn="just"/>
            <a:endParaRPr lang="en-US" sz="1200" dirty="0"/>
          </a:p>
          <a:p>
            <a:pPr algn="just"/>
            <a:r>
              <a:rPr lang="en-US" sz="1200" b="1" dirty="0"/>
              <a:t>Purpose: </a:t>
            </a:r>
            <a:r>
              <a:rPr lang="en-US" sz="1200" dirty="0"/>
              <a:t>To use Dead-End Ultrafiltration (</a:t>
            </a:r>
            <a:r>
              <a:rPr lang="en-US" sz="1200" dirty="0" err="1"/>
              <a:t>DEUF</a:t>
            </a:r>
            <a:r>
              <a:rPr lang="en-US" sz="1200" dirty="0"/>
              <a:t>) to concentrate surface water from irrigation water in New Mexico chile growing regions for detection of pathogenic </a:t>
            </a:r>
            <a:r>
              <a:rPr lang="en-US" sz="1200" i="1" dirty="0"/>
              <a:t>E. coli </a:t>
            </a:r>
            <a:r>
              <a:rPr lang="en-US" sz="1200" dirty="0"/>
              <a:t>and </a:t>
            </a:r>
            <a:r>
              <a:rPr lang="en-US" sz="1200" i="1" dirty="0"/>
              <a:t>Salmonella</a:t>
            </a:r>
            <a:r>
              <a:rPr lang="en-US" sz="1200" dirty="0"/>
              <a:t> serovars. </a:t>
            </a:r>
          </a:p>
          <a:p>
            <a:pPr algn="just"/>
            <a:endParaRPr lang="en-US" sz="1200" dirty="0"/>
          </a:p>
          <a:p>
            <a:pPr algn="just"/>
            <a:r>
              <a:rPr lang="en-US" sz="1200" b="1" dirty="0"/>
              <a:t>Methods: </a:t>
            </a:r>
            <a:r>
              <a:rPr lang="en-US" sz="1200" dirty="0" err="1"/>
              <a:t>DEUF</a:t>
            </a:r>
            <a:r>
              <a:rPr lang="en-US" sz="1200" dirty="0"/>
              <a:t> was used to concentrate contaminating bacteria in 10-gallon samples of water. The </a:t>
            </a:r>
            <a:r>
              <a:rPr lang="en-US" sz="1200" dirty="0" err="1"/>
              <a:t>DEUF</a:t>
            </a:r>
            <a:r>
              <a:rPr lang="en-US" sz="1200" dirty="0"/>
              <a:t> filters were capped and brought to back the lab where they were backflushed. </a:t>
            </a:r>
          </a:p>
          <a:p>
            <a:pPr algn="just"/>
            <a:endParaRPr lang="en-US" sz="1200" dirty="0"/>
          </a:p>
          <a:p>
            <a:pPr algn="just"/>
            <a:r>
              <a:rPr lang="en-US" sz="1200" b="1" dirty="0"/>
              <a:t>Results: </a:t>
            </a:r>
            <a:r>
              <a:rPr lang="en-US" sz="1200" dirty="0"/>
              <a:t>Of the 60 water samples that were collected, Salmonella was detected in 50 (83.3 %)  and STEC in 2 (3.3%). Whole Genome sequencing of the isolates revealed closely relatedness with public clinical and food isolates.</a:t>
            </a:r>
          </a:p>
          <a:p>
            <a:pPr algn="just"/>
            <a:endParaRPr lang="en-US" sz="1200" dirty="0"/>
          </a:p>
          <a:p>
            <a:pPr algn="just"/>
            <a:r>
              <a:rPr lang="en-US" sz="1200" b="1" dirty="0"/>
              <a:t>Significance: </a:t>
            </a:r>
            <a:r>
              <a:rPr lang="en-US" sz="1200" dirty="0"/>
              <a:t>The hollow fiber filters employed in the </a:t>
            </a:r>
            <a:r>
              <a:rPr lang="en-US" sz="1200" dirty="0" err="1"/>
              <a:t>DEUF</a:t>
            </a:r>
            <a:r>
              <a:rPr lang="en-US" sz="1200" dirty="0"/>
              <a:t> method were found to be suitable for detection of bacterial pathogens in agricultural water having significantly high amounts of small debris and sediment. This method is useful for microbial analysis in water monitoring and risk assessment, allowing the identification of critical points and potential hazards in water destined for agricultural use.</a:t>
            </a:r>
          </a:p>
        </p:txBody>
      </p:sp>
      <p:sp>
        <p:nvSpPr>
          <p:cNvPr id="64" name="TextBox 63">
            <a:extLst>
              <a:ext uri="{FF2B5EF4-FFF2-40B4-BE49-F238E27FC236}">
                <a16:creationId xmlns:a16="http://schemas.microsoft.com/office/drawing/2014/main" id="{A9826934-0F0D-400E-726D-53CB97BABF3D}"/>
              </a:ext>
            </a:extLst>
          </p:cNvPr>
          <p:cNvSpPr txBox="1"/>
          <p:nvPr/>
        </p:nvSpPr>
        <p:spPr>
          <a:xfrm>
            <a:off x="15012900" y="3567339"/>
            <a:ext cx="4562678" cy="2954655"/>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err="1"/>
              <a:t>DEUF</a:t>
            </a:r>
            <a:r>
              <a:rPr lang="en-US" sz="1200" dirty="0"/>
              <a:t> is a feasible method to monitor pathogenic bacteria in different types of waters. </a:t>
            </a:r>
          </a:p>
          <a:p>
            <a:pPr marL="171450" indent="-171450" algn="just">
              <a:buFont typeface="Arial" panose="020B0604020202020204" pitchFamily="34" charset="0"/>
              <a:buChar char="•"/>
            </a:pPr>
            <a:r>
              <a:rPr lang="en-US" sz="1200" i="1" dirty="0"/>
              <a:t>Salmonella</a:t>
            </a:r>
            <a:r>
              <a:rPr lang="en-US" sz="1200" dirty="0"/>
              <a:t> had the highest prevalences in agricultural watersheds used by produce farms and pathogenic </a:t>
            </a:r>
            <a:r>
              <a:rPr lang="en-US" sz="1200" i="1" dirty="0"/>
              <a:t>E.coli </a:t>
            </a:r>
            <a:r>
              <a:rPr lang="en-US" sz="1200" dirty="0"/>
              <a:t>had the lowest.</a:t>
            </a:r>
          </a:p>
          <a:p>
            <a:pPr marL="171450" indent="-171450" algn="just">
              <a:buFont typeface="Arial" panose="020B0604020202020204" pitchFamily="34" charset="0"/>
              <a:buChar char="•"/>
            </a:pPr>
            <a:r>
              <a:rPr lang="en-US" sz="1200" dirty="0"/>
              <a:t> The serovars found have a history of clinical illnesses and may pose a risk to food safety.</a:t>
            </a:r>
          </a:p>
          <a:p>
            <a:pPr marL="171450" indent="-171450" algn="just">
              <a:buFont typeface="Arial" panose="020B0604020202020204" pitchFamily="34" charset="0"/>
              <a:buChar char="•"/>
            </a:pPr>
            <a:r>
              <a:rPr lang="en-US" sz="1200" dirty="0"/>
              <a:t>This research highlight the importance of testing the water used for crop irrigation and supports the risk-based regulations for agricultural water.</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endParaRPr lang="en-US" dirty="0"/>
          </a:p>
        </p:txBody>
      </p:sp>
      <p:sp>
        <p:nvSpPr>
          <p:cNvPr id="65" name="TextBox 64">
            <a:extLst>
              <a:ext uri="{FF2B5EF4-FFF2-40B4-BE49-F238E27FC236}">
                <a16:creationId xmlns:a16="http://schemas.microsoft.com/office/drawing/2014/main" id="{3D1274A7-330C-4531-163B-108B42FA34D9}"/>
              </a:ext>
            </a:extLst>
          </p:cNvPr>
          <p:cNvSpPr txBox="1"/>
          <p:nvPr/>
        </p:nvSpPr>
        <p:spPr>
          <a:xfrm>
            <a:off x="15061452" y="9570264"/>
            <a:ext cx="4367525" cy="2492990"/>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t>Gorski Lisa., Liang Anita S., Walker </a:t>
            </a:r>
            <a:r>
              <a:rPr lang="en-US" sz="1200" dirty="0" err="1"/>
              <a:t>Samarpita</a:t>
            </a:r>
            <a:r>
              <a:rPr lang="en-US" sz="1200" dirty="0"/>
              <a:t>., </a:t>
            </a:r>
            <a:r>
              <a:rPr lang="en-US" sz="1200" dirty="0" err="1"/>
              <a:t>Carychao</a:t>
            </a:r>
            <a:r>
              <a:rPr lang="en-US" sz="1200" dirty="0"/>
              <a:t> Diana., Aviles Ashley., Mandrell Robert E., and Cooley Michael B. </a:t>
            </a:r>
            <a:r>
              <a:rPr lang="en-US" sz="1200" i="1" dirty="0"/>
              <a:t>Salmonella</a:t>
            </a:r>
            <a:r>
              <a:rPr lang="en-US" sz="1200" dirty="0"/>
              <a:t> </a:t>
            </a:r>
            <a:r>
              <a:rPr lang="en-US" sz="1200" i="1" dirty="0"/>
              <a:t>enterica </a:t>
            </a:r>
            <a:r>
              <a:rPr lang="en-US" sz="1200" dirty="0"/>
              <a:t>Serovar Diversity, Distribution, and Prevalence in Public-Access Waters from a Central California Coastal Leafy Green-Growing Region from 2011 to 2016. Applied Environmental Microbiology. 2022 Feb 8;88(3):01834-21</a:t>
            </a:r>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dirty="0"/>
              <a:t>Leaman Susan M., </a:t>
            </a:r>
            <a:r>
              <a:rPr lang="en-US" sz="1200" dirty="0" err="1"/>
              <a:t>Danyluk</a:t>
            </a:r>
            <a:r>
              <a:rPr lang="en-US" sz="1200" dirty="0"/>
              <a:t> Michelle D., Rock Channah M., Salas Sonia., Strawn Laura K., </a:t>
            </a:r>
            <a:r>
              <a:rPr lang="en-US" sz="1200" dirty="0" err="1"/>
              <a:t>Suslow</a:t>
            </a:r>
            <a:r>
              <a:rPr lang="en-US" sz="1200" dirty="0"/>
              <a:t> Trevor V., and Davis De Ann. Agricultural Water Use in U.S. Fresh Produce Growing Operations Part I: Pathogen Presence and Persistence. Food Protection Trends. 2024 May/June vol. 44, no. 3 pp. 228-247</a:t>
            </a:r>
          </a:p>
        </p:txBody>
      </p:sp>
      <p:sp>
        <p:nvSpPr>
          <p:cNvPr id="66" name="TextBox 65">
            <a:extLst>
              <a:ext uri="{FF2B5EF4-FFF2-40B4-BE49-F238E27FC236}">
                <a16:creationId xmlns:a16="http://schemas.microsoft.com/office/drawing/2014/main" id="{4D9BF810-20A0-1447-A0D0-A32FA5E9E695}"/>
              </a:ext>
            </a:extLst>
          </p:cNvPr>
          <p:cNvSpPr txBox="1"/>
          <p:nvPr/>
        </p:nvSpPr>
        <p:spPr>
          <a:xfrm>
            <a:off x="15012900" y="13237164"/>
            <a:ext cx="4562678" cy="1015663"/>
          </a:xfrm>
          <a:prstGeom prst="rect">
            <a:avLst/>
          </a:prstGeom>
          <a:noFill/>
        </p:spPr>
        <p:txBody>
          <a:bodyPr wrap="square" rtlCol="0">
            <a:spAutoFit/>
          </a:bodyPr>
          <a:lstStyle/>
          <a:p>
            <a:pPr defTabSz="2015927">
              <a:defRPr/>
            </a:pPr>
            <a:r>
              <a:rPr lang="en-US" sz="1200" dirty="0">
                <a:cs typeface="Times New Roman" pitchFamily="18" charset="0"/>
              </a:rPr>
              <a:t>We would like to thank Estevan Alvarez and Clinton Owusu for sample collection,  and Adriana Rivas for technical support.</a:t>
            </a:r>
            <a:r>
              <a:rPr lang="en-US" sz="1200" dirty="0">
                <a:solidFill>
                  <a:srgbClr val="000000"/>
                </a:solidFill>
                <a:cs typeface="Times New Roman" pitchFamily="18" charset="0"/>
              </a:rPr>
              <a:t> We would also like to thank the FDA Laboratory Flexible Funding Model, the New Mexico Chile Pepper Association and the New Mexico Department of Agriculture for financial support.</a:t>
            </a:r>
          </a:p>
        </p:txBody>
      </p:sp>
      <p:sp>
        <p:nvSpPr>
          <p:cNvPr id="67" name="TextBox 66">
            <a:extLst>
              <a:ext uri="{FF2B5EF4-FFF2-40B4-BE49-F238E27FC236}">
                <a16:creationId xmlns:a16="http://schemas.microsoft.com/office/drawing/2014/main" id="{E3A86C3F-AE4F-740B-1F63-781B3CA9291B}"/>
              </a:ext>
            </a:extLst>
          </p:cNvPr>
          <p:cNvSpPr txBox="1"/>
          <p:nvPr/>
        </p:nvSpPr>
        <p:spPr>
          <a:xfrm>
            <a:off x="5354376" y="8306364"/>
            <a:ext cx="5129164" cy="276999"/>
          </a:xfrm>
          <a:prstGeom prst="rect">
            <a:avLst/>
          </a:prstGeom>
          <a:noFill/>
        </p:spPr>
        <p:txBody>
          <a:bodyPr wrap="square" rtlCol="0">
            <a:spAutoFit/>
          </a:bodyPr>
          <a:lstStyle/>
          <a:p>
            <a:pPr algn="ctr"/>
            <a:r>
              <a:rPr lang="en-US" sz="1200" b="1" dirty="0"/>
              <a:t>Figure 1. </a:t>
            </a:r>
            <a:r>
              <a:rPr lang="en-US" sz="1200" dirty="0"/>
              <a:t>Experimental flow for </a:t>
            </a:r>
            <a:r>
              <a:rPr lang="en-US" sz="1200" dirty="0" err="1"/>
              <a:t>DEUF</a:t>
            </a:r>
            <a:r>
              <a:rPr lang="en-US" sz="1200" dirty="0"/>
              <a:t> method</a:t>
            </a:r>
          </a:p>
        </p:txBody>
      </p:sp>
      <p:sp>
        <p:nvSpPr>
          <p:cNvPr id="68" name="TextBox 67">
            <a:extLst>
              <a:ext uri="{FF2B5EF4-FFF2-40B4-BE49-F238E27FC236}">
                <a16:creationId xmlns:a16="http://schemas.microsoft.com/office/drawing/2014/main" id="{866AAAF9-5DB0-CBA2-936A-6D073C83C75F}"/>
              </a:ext>
            </a:extLst>
          </p:cNvPr>
          <p:cNvSpPr txBox="1"/>
          <p:nvPr/>
        </p:nvSpPr>
        <p:spPr>
          <a:xfrm>
            <a:off x="5420925" y="13239078"/>
            <a:ext cx="5129164" cy="276999"/>
          </a:xfrm>
          <a:prstGeom prst="rect">
            <a:avLst/>
          </a:prstGeom>
          <a:noFill/>
        </p:spPr>
        <p:txBody>
          <a:bodyPr wrap="square" rtlCol="0">
            <a:spAutoFit/>
          </a:bodyPr>
          <a:lstStyle/>
          <a:p>
            <a:pPr algn="ctr"/>
            <a:r>
              <a:rPr lang="en-US" sz="1200" b="1" dirty="0"/>
              <a:t>Figure 2. </a:t>
            </a:r>
            <a:r>
              <a:rPr lang="en-US" sz="1200" i="1" dirty="0"/>
              <a:t>Salmonella </a:t>
            </a:r>
            <a:r>
              <a:rPr lang="en-US" sz="1200" dirty="0"/>
              <a:t>Isolates from </a:t>
            </a:r>
            <a:r>
              <a:rPr lang="en-US" sz="1200" dirty="0" err="1"/>
              <a:t>NCBI</a:t>
            </a:r>
            <a:r>
              <a:rPr lang="en-US" sz="1200" dirty="0"/>
              <a:t> </a:t>
            </a:r>
          </a:p>
        </p:txBody>
      </p:sp>
      <p:sp>
        <p:nvSpPr>
          <p:cNvPr id="4" name="TextBox 3">
            <a:extLst>
              <a:ext uri="{FF2B5EF4-FFF2-40B4-BE49-F238E27FC236}">
                <a16:creationId xmlns:a16="http://schemas.microsoft.com/office/drawing/2014/main" id="{D0CFD1ED-8B15-D1A4-A334-63725C4F98A6}"/>
              </a:ext>
            </a:extLst>
          </p:cNvPr>
          <p:cNvSpPr txBox="1"/>
          <p:nvPr/>
        </p:nvSpPr>
        <p:spPr>
          <a:xfrm>
            <a:off x="10457279" y="3563759"/>
            <a:ext cx="4222548" cy="5447645"/>
          </a:xfrm>
          <a:prstGeom prst="rect">
            <a:avLst/>
          </a:prstGeom>
          <a:noFill/>
        </p:spPr>
        <p:txBody>
          <a:bodyPr wrap="square" rtlCol="0">
            <a:spAutoFit/>
          </a:bodyPr>
          <a:lstStyle/>
          <a:p>
            <a:pPr algn="just"/>
            <a:r>
              <a:rPr lang="en-US" sz="1200" dirty="0" err="1"/>
              <a:t>DEUF</a:t>
            </a:r>
            <a:r>
              <a:rPr lang="en-US" sz="1200" dirty="0"/>
              <a:t> was used to concentrate contaminating bacteria in 10 gallons of water. The </a:t>
            </a:r>
            <a:r>
              <a:rPr lang="en-US" sz="1200" dirty="0" err="1"/>
              <a:t>DEUF</a:t>
            </a:r>
            <a:r>
              <a:rPr lang="en-US" sz="1200" dirty="0"/>
              <a:t> filters were capped and brought to back the lab where they were backflushed with 500 ml of 0.5% Tween 80, 0.01% </a:t>
            </a:r>
            <a:r>
              <a:rPr lang="en-US" sz="1200" dirty="0" err="1"/>
              <a:t>NaPP</a:t>
            </a:r>
            <a:r>
              <a:rPr lang="en-US" sz="1200" dirty="0"/>
              <a:t> and 0.001% Antifoam Y-30. </a:t>
            </a:r>
          </a:p>
          <a:p>
            <a:pPr algn="just"/>
            <a:endParaRPr lang="en-US" sz="1200" dirty="0"/>
          </a:p>
          <a:p>
            <a:pPr algn="just"/>
            <a:r>
              <a:rPr lang="en-US" sz="1200" dirty="0"/>
              <a:t>For </a:t>
            </a:r>
            <a:r>
              <a:rPr lang="en-US" sz="1200" i="1" dirty="0"/>
              <a:t>Salmonella</a:t>
            </a:r>
            <a:r>
              <a:rPr lang="en-US" sz="1200" dirty="0"/>
              <a:t> detection, 100 ml of backflush solution were used plus equal volume of Modified Buffered Peptone Water (</a:t>
            </a:r>
            <a:r>
              <a:rPr lang="en-US" sz="1200" dirty="0" err="1"/>
              <a:t>mBPW</a:t>
            </a:r>
            <a:r>
              <a:rPr lang="en-US" sz="1200" dirty="0"/>
              <a:t>) and an incubation period of </a:t>
            </a:r>
            <a:r>
              <a:rPr lang="en-US" sz="1200" dirty="0" err="1"/>
              <a:t>24h</a:t>
            </a:r>
            <a:r>
              <a:rPr lang="en-US" sz="1200" dirty="0"/>
              <a:t> at </a:t>
            </a:r>
            <a:r>
              <a:rPr lang="en-US" sz="1200" dirty="0" err="1"/>
              <a:t>35˚C</a:t>
            </a:r>
            <a:r>
              <a:rPr lang="en-US" sz="1200" dirty="0"/>
              <a:t> for further selective enrichment with 10 ml of Tetrathionate (TT) plus 1 ml of enrichment and 10 ml of Rappaport–Vassiliadis (RV) with 0.1 ml of enrichment, both tubes were incubated for </a:t>
            </a:r>
            <a:r>
              <a:rPr lang="en-US" sz="1200" dirty="0" err="1"/>
              <a:t>24h</a:t>
            </a:r>
            <a:r>
              <a:rPr lang="en-US" sz="1200" dirty="0"/>
              <a:t> at </a:t>
            </a:r>
            <a:r>
              <a:rPr lang="en-US" sz="1200" dirty="0" err="1"/>
              <a:t>43˚C</a:t>
            </a:r>
            <a:r>
              <a:rPr lang="en-US" sz="1200" dirty="0"/>
              <a:t> and </a:t>
            </a:r>
            <a:r>
              <a:rPr lang="en-US" sz="1200" dirty="0" err="1"/>
              <a:t>42˚C</a:t>
            </a:r>
            <a:r>
              <a:rPr lang="en-US" sz="1200" dirty="0"/>
              <a:t>  respectively. After incubation, the samples were streaked on Xylose Lysine Deoxycholate agar (</a:t>
            </a:r>
            <a:r>
              <a:rPr lang="en-US" sz="1200" dirty="0" err="1"/>
              <a:t>XLD</a:t>
            </a:r>
            <a:r>
              <a:rPr lang="en-US" sz="1200" dirty="0"/>
              <a:t>) and </a:t>
            </a:r>
            <a:r>
              <a:rPr lang="en-US" sz="1200" dirty="0" err="1"/>
              <a:t>Hektoen</a:t>
            </a:r>
            <a:r>
              <a:rPr lang="en-US" sz="1200" dirty="0"/>
              <a:t> enteric agar (HE). Typical colonies were selected for biochemical tests and confirmation by PCR before sequencing.</a:t>
            </a:r>
          </a:p>
          <a:p>
            <a:pPr algn="just"/>
            <a:endParaRPr lang="en-US" sz="1200" dirty="0"/>
          </a:p>
          <a:p>
            <a:pPr algn="just"/>
            <a:r>
              <a:rPr lang="en-US" sz="1200" dirty="0"/>
              <a:t>For EHEC/STEC detection, 225 ml of backflush solution were used plus equal volume of double strength Modified Buffered Peptone Water with Pyruvate (</a:t>
            </a:r>
            <a:r>
              <a:rPr lang="en-US" sz="1200" dirty="0" err="1"/>
              <a:t>2x</a:t>
            </a:r>
            <a:r>
              <a:rPr lang="en-US" sz="1200" dirty="0"/>
              <a:t> </a:t>
            </a:r>
            <a:r>
              <a:rPr lang="en-US" sz="1200" dirty="0" err="1"/>
              <a:t>mBPWp</a:t>
            </a:r>
            <a:r>
              <a:rPr lang="en-US" sz="1200" dirty="0"/>
              <a:t>) and an incubation period of </a:t>
            </a:r>
            <a:r>
              <a:rPr lang="en-US" sz="1200" dirty="0" err="1"/>
              <a:t>24h</a:t>
            </a:r>
            <a:r>
              <a:rPr lang="en-US" sz="1200" dirty="0"/>
              <a:t> at </a:t>
            </a:r>
            <a:r>
              <a:rPr lang="en-US" sz="1200" dirty="0" err="1"/>
              <a:t>35˚C</a:t>
            </a:r>
            <a:r>
              <a:rPr lang="en-US" sz="1200" dirty="0"/>
              <a:t> with an addition of </a:t>
            </a:r>
            <a:r>
              <a:rPr lang="en-US" sz="1200" dirty="0" err="1"/>
              <a:t>Acriflavin</a:t>
            </a:r>
            <a:r>
              <a:rPr lang="en-US" sz="1200" dirty="0"/>
              <a:t>-</a:t>
            </a:r>
            <a:r>
              <a:rPr lang="en-US" sz="1200" dirty="0" err="1"/>
              <a:t>Cefsulodin</a:t>
            </a:r>
            <a:r>
              <a:rPr lang="en-US" sz="1200" dirty="0"/>
              <a:t>-Vancomycin (ACV) additives accordingly for 450 ml at the fourth hour. Due to high background levels of microflora in the sample we used Chromogenic agar for E. coli </a:t>
            </a:r>
            <a:r>
              <a:rPr lang="en-US" sz="1200" dirty="0" err="1"/>
              <a:t>O157</a:t>
            </a:r>
            <a:r>
              <a:rPr lang="en-US" sz="1200" dirty="0"/>
              <a:t> and L-Eosin-Methylene Blue (L-</a:t>
            </a:r>
            <a:r>
              <a:rPr lang="en-US" sz="1200" dirty="0" err="1"/>
              <a:t>EMB</a:t>
            </a:r>
            <a:r>
              <a:rPr lang="en-US" sz="1200" dirty="0"/>
              <a:t>). Typical colonies were selected for biochemical tests and confirmation by PCR before sequencing.</a:t>
            </a:r>
          </a:p>
          <a:p>
            <a:endParaRPr lang="en-US" sz="1200" dirty="0"/>
          </a:p>
        </p:txBody>
      </p:sp>
      <p:sp>
        <p:nvSpPr>
          <p:cNvPr id="5" name="TextBox 4">
            <a:extLst>
              <a:ext uri="{FF2B5EF4-FFF2-40B4-BE49-F238E27FC236}">
                <a16:creationId xmlns:a16="http://schemas.microsoft.com/office/drawing/2014/main" id="{C8624E32-4354-BF80-A7DB-0C9ECB11F899}"/>
              </a:ext>
            </a:extLst>
          </p:cNvPr>
          <p:cNvSpPr txBox="1"/>
          <p:nvPr/>
        </p:nvSpPr>
        <p:spPr>
          <a:xfrm>
            <a:off x="10861705" y="9538153"/>
            <a:ext cx="3818122" cy="2123658"/>
          </a:xfrm>
          <a:prstGeom prst="rect">
            <a:avLst/>
          </a:prstGeom>
          <a:noFill/>
        </p:spPr>
        <p:txBody>
          <a:bodyPr wrap="square" rtlCol="0">
            <a:spAutoFit/>
          </a:bodyPr>
          <a:lstStyle/>
          <a:p>
            <a:pPr algn="just"/>
            <a:r>
              <a:rPr lang="en-US" sz="1200" dirty="0"/>
              <a:t>Of the 60 water samples that were collected, Salmonella was detected in 50 (83.3 %)  and STEC in 2 (3.3%). Whole Genome sequencing of the isolates revealed closely relatedness with public clinical and food isolates, especially with Salmonella Newport strains as shown in Figure 2. </a:t>
            </a:r>
          </a:p>
          <a:p>
            <a:pPr algn="just"/>
            <a:endParaRPr lang="en-US" sz="1200" dirty="0"/>
          </a:p>
          <a:p>
            <a:pPr algn="just"/>
            <a:r>
              <a:rPr lang="en-US" sz="1200" dirty="0"/>
              <a:t>Other serovars found were Rubislaw, </a:t>
            </a:r>
            <a:r>
              <a:rPr lang="en-US" sz="1200" dirty="0" err="1"/>
              <a:t>Javiana</a:t>
            </a:r>
            <a:r>
              <a:rPr lang="en-US" sz="1200" dirty="0"/>
              <a:t>, Norwich, Tucson, </a:t>
            </a:r>
            <a:r>
              <a:rPr lang="en-US" sz="1200" dirty="0" err="1"/>
              <a:t>Newmexico</a:t>
            </a:r>
            <a:r>
              <a:rPr lang="en-US" sz="1200" dirty="0"/>
              <a:t>, </a:t>
            </a:r>
            <a:r>
              <a:rPr lang="en-US" sz="1200" dirty="0" err="1"/>
              <a:t>Muenchen</a:t>
            </a:r>
            <a:r>
              <a:rPr lang="en-US" sz="1200" dirty="0"/>
              <a:t>, </a:t>
            </a:r>
            <a:r>
              <a:rPr lang="en-US" sz="1200" dirty="0" err="1"/>
              <a:t>Oranienburg</a:t>
            </a:r>
            <a:r>
              <a:rPr lang="en-US" sz="1200" dirty="0"/>
              <a:t>, Poona, Montevideo, Pomona, Panama, and </a:t>
            </a:r>
            <a:r>
              <a:rPr lang="en-US" sz="1200" dirty="0" err="1"/>
              <a:t>Idikan</a:t>
            </a:r>
            <a:r>
              <a:rPr lang="en-US" sz="1200" dirty="0"/>
              <a:t>. </a:t>
            </a:r>
          </a:p>
          <a:p>
            <a:endParaRPr lang="en-US" sz="1200" dirty="0"/>
          </a:p>
        </p:txBody>
      </p:sp>
      <p:graphicFrame>
        <p:nvGraphicFramePr>
          <p:cNvPr id="6" name="Chart 5">
            <a:extLst>
              <a:ext uri="{FF2B5EF4-FFF2-40B4-BE49-F238E27FC236}">
                <a16:creationId xmlns:a16="http://schemas.microsoft.com/office/drawing/2014/main" id="{B976D004-B2DF-9A4E-4AF0-A478A98711F2}"/>
              </a:ext>
            </a:extLst>
          </p:cNvPr>
          <p:cNvGraphicFramePr>
            <a:graphicFrameLocks/>
          </p:cNvGraphicFramePr>
          <p:nvPr>
            <p:extLst>
              <p:ext uri="{D42A27DB-BD31-4B8C-83A1-F6EECF244321}">
                <p14:modId xmlns:p14="http://schemas.microsoft.com/office/powerpoint/2010/main" val="2506165085"/>
              </p:ext>
            </p:extLst>
          </p:nvPr>
        </p:nvGraphicFramePr>
        <p:xfrm>
          <a:off x="10899373" y="11523840"/>
          <a:ext cx="3591178" cy="266171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D3F6038A-EB0D-0463-8E15-251FA1C5F1A5}"/>
              </a:ext>
            </a:extLst>
          </p:cNvPr>
          <p:cNvSpPr txBox="1"/>
          <p:nvPr/>
        </p:nvSpPr>
        <p:spPr>
          <a:xfrm>
            <a:off x="5507497" y="13514163"/>
            <a:ext cx="5129164" cy="830997"/>
          </a:xfrm>
          <a:prstGeom prst="rect">
            <a:avLst/>
          </a:prstGeom>
          <a:noFill/>
        </p:spPr>
        <p:txBody>
          <a:bodyPr wrap="square" rtlCol="0">
            <a:spAutoFit/>
          </a:bodyPr>
          <a:lstStyle/>
          <a:p>
            <a:endParaRPr lang="en-US" sz="1200" dirty="0"/>
          </a:p>
          <a:p>
            <a:r>
              <a:rPr lang="en-US" sz="1200" dirty="0"/>
              <a:t>With respect to </a:t>
            </a:r>
            <a:r>
              <a:rPr lang="en-US" sz="1200" i="1" dirty="0"/>
              <a:t>E. coli </a:t>
            </a:r>
            <a:r>
              <a:rPr lang="en-US" sz="1200" dirty="0"/>
              <a:t>isolates, only two were positive for at least one type of Shiga toxin, but none of the isolates were related to others found in public databases.</a:t>
            </a:r>
          </a:p>
        </p:txBody>
      </p:sp>
      <p:sp>
        <p:nvSpPr>
          <p:cNvPr id="10" name="TextBox 9">
            <a:extLst>
              <a:ext uri="{FF2B5EF4-FFF2-40B4-BE49-F238E27FC236}">
                <a16:creationId xmlns:a16="http://schemas.microsoft.com/office/drawing/2014/main" id="{0E7F0DFB-19C2-2A13-6E79-674155355FCF}"/>
              </a:ext>
            </a:extLst>
          </p:cNvPr>
          <p:cNvSpPr txBox="1"/>
          <p:nvPr/>
        </p:nvSpPr>
        <p:spPr>
          <a:xfrm>
            <a:off x="10899373" y="14207080"/>
            <a:ext cx="3591178" cy="276999"/>
          </a:xfrm>
          <a:prstGeom prst="rect">
            <a:avLst/>
          </a:prstGeom>
          <a:noFill/>
        </p:spPr>
        <p:txBody>
          <a:bodyPr wrap="square" rtlCol="0">
            <a:spAutoFit/>
          </a:bodyPr>
          <a:lstStyle/>
          <a:p>
            <a:pPr algn="ctr"/>
            <a:r>
              <a:rPr lang="en-US" sz="1200" b="1" dirty="0"/>
              <a:t>Figure 3. </a:t>
            </a:r>
            <a:r>
              <a:rPr lang="en-US" sz="1200" i="1" dirty="0"/>
              <a:t>Salmonella </a:t>
            </a:r>
            <a:r>
              <a:rPr lang="en-US" sz="1200" dirty="0"/>
              <a:t>serovars distribution </a:t>
            </a:r>
          </a:p>
        </p:txBody>
      </p:sp>
      <p:sp>
        <p:nvSpPr>
          <p:cNvPr id="18" name="TextBox 17">
            <a:extLst>
              <a:ext uri="{FF2B5EF4-FFF2-40B4-BE49-F238E27FC236}">
                <a16:creationId xmlns:a16="http://schemas.microsoft.com/office/drawing/2014/main" id="{AF474399-259A-2EF9-2FBC-47D83F5C03A2}"/>
              </a:ext>
            </a:extLst>
          </p:cNvPr>
          <p:cNvSpPr txBox="1"/>
          <p:nvPr/>
        </p:nvSpPr>
        <p:spPr>
          <a:xfrm>
            <a:off x="11456654" y="12670032"/>
            <a:ext cx="1630017" cy="369332"/>
          </a:xfrm>
          <a:prstGeom prst="rect">
            <a:avLst/>
          </a:prstGeom>
          <a:noFill/>
        </p:spPr>
        <p:txBody>
          <a:bodyPr wrap="square" rtlCol="0">
            <a:spAutoFit/>
          </a:bodyPr>
          <a:lstStyle/>
          <a:p>
            <a:pPr algn="ctr"/>
            <a:r>
              <a:rPr lang="en-US" i="1" dirty="0"/>
              <a:t>Salmonella </a:t>
            </a:r>
          </a:p>
        </p:txBody>
      </p:sp>
      <p:pic>
        <p:nvPicPr>
          <p:cNvPr id="23" name="Picture 22">
            <a:extLst>
              <a:ext uri="{FF2B5EF4-FFF2-40B4-BE49-F238E27FC236}">
                <a16:creationId xmlns:a16="http://schemas.microsoft.com/office/drawing/2014/main" id="{F3A83FCC-1081-8CF6-5791-D430AF4FBC42}"/>
              </a:ext>
            </a:extLst>
          </p:cNvPr>
          <p:cNvPicPr>
            <a:picLocks noChangeAspect="1"/>
          </p:cNvPicPr>
          <p:nvPr/>
        </p:nvPicPr>
        <p:blipFill>
          <a:blip r:embed="rId6"/>
          <a:stretch>
            <a:fillRect/>
          </a:stretch>
        </p:blipFill>
        <p:spPr>
          <a:xfrm>
            <a:off x="15723606" y="5496194"/>
            <a:ext cx="3113034" cy="2862393"/>
          </a:xfrm>
          <a:prstGeom prst="rect">
            <a:avLst/>
          </a:prstGeom>
        </p:spPr>
      </p:pic>
      <p:sp>
        <p:nvSpPr>
          <p:cNvPr id="24" name="TextBox 23">
            <a:extLst>
              <a:ext uri="{FF2B5EF4-FFF2-40B4-BE49-F238E27FC236}">
                <a16:creationId xmlns:a16="http://schemas.microsoft.com/office/drawing/2014/main" id="{5B54F6FE-26B0-89C2-4DE0-6A58B5D58FE9}"/>
              </a:ext>
            </a:extLst>
          </p:cNvPr>
          <p:cNvSpPr txBox="1"/>
          <p:nvPr/>
        </p:nvSpPr>
        <p:spPr>
          <a:xfrm>
            <a:off x="15012900" y="8329810"/>
            <a:ext cx="4552272" cy="276999"/>
          </a:xfrm>
          <a:prstGeom prst="rect">
            <a:avLst/>
          </a:prstGeom>
          <a:noFill/>
        </p:spPr>
        <p:txBody>
          <a:bodyPr wrap="square" rtlCol="0">
            <a:spAutoFit/>
          </a:bodyPr>
          <a:lstStyle/>
          <a:p>
            <a:pPr algn="ctr"/>
            <a:r>
              <a:rPr lang="en-US" sz="1200" b="1" dirty="0"/>
              <a:t>Figure 4. </a:t>
            </a:r>
            <a:r>
              <a:rPr lang="en-US" sz="1200" dirty="0"/>
              <a:t>Testing locations </a:t>
            </a:r>
          </a:p>
        </p:txBody>
      </p:sp>
    </p:spTree>
    <p:extLst>
      <p:ext uri="{BB962C8B-B14F-4D97-AF65-F5344CB8AC3E}">
        <p14:creationId xmlns:p14="http://schemas.microsoft.com/office/powerpoint/2010/main" val="18239198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926</TotalTime>
  <Words>1136</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Times New Roman</vt:lpstr>
      <vt:lpstr>Office Theme</vt:lpstr>
      <vt:lpstr>PowerPoint Presentation</vt:lpstr>
    </vt:vector>
  </TitlesOfParts>
  <Company>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Yatziri Presmont</dc:creator>
  <cp:lastModifiedBy>Willis Fedio</cp:lastModifiedBy>
  <cp:revision>23</cp:revision>
  <dcterms:created xsi:type="dcterms:W3CDTF">2025-01-14T21:55:30Z</dcterms:created>
  <dcterms:modified xsi:type="dcterms:W3CDTF">2025-01-17T22:19:27Z</dcterms:modified>
</cp:coreProperties>
</file>